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58" r:id="rId4"/>
    <p:sldId id="259" r:id="rId5"/>
    <p:sldId id="269" r:id="rId6"/>
    <p:sldId id="260" r:id="rId7"/>
    <p:sldId id="268" r:id="rId8"/>
    <p:sldId id="265" r:id="rId9"/>
    <p:sldId id="262" r:id="rId10"/>
    <p:sldId id="267" r:id="rId11"/>
    <p:sldId id="261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D1026-3D72-4DCF-AB3B-51DE1C901086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44B59-E270-419C-80EE-6A29F94BA6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298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272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hape 27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05803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88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hape 8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90052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88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hape 89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18259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88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hape 89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182596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88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hape 89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18259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88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hape 89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182596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88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hape 89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182596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88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hape 89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182596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88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hape 89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182596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33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hape 3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32913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D23-2428-4157-99F3-935F83FFF906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AC7-6D14-4665-B589-E4DD5A396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894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D23-2428-4157-99F3-935F83FFF906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AC7-6D14-4665-B589-E4DD5A396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514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D23-2428-4157-99F3-935F83FFF906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AC7-6D14-4665-B589-E4DD5A396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226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rot="10800000">
            <a:off x="0" y="5541963"/>
            <a:ext cx="9144000" cy="368300"/>
          </a:xfrm>
          <a:prstGeom prst="rect">
            <a:avLst/>
          </a:prstGeom>
          <a:solidFill>
            <a:srgbClr val="000000">
              <a:alpha val="352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hape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9144000" cy="5541963"/>
          </a:xfrm>
          <a:prstGeom prst="rect">
            <a:avLst/>
          </a:prstGeom>
          <a:solidFill>
            <a:srgbClr val="0DB7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28" y="3366988"/>
            <a:ext cx="5309699" cy="15463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590507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rot="10800000">
            <a:off x="0" y="5026025"/>
            <a:ext cx="9144000" cy="917575"/>
          </a:xfrm>
          <a:prstGeom prst="rect">
            <a:avLst/>
          </a:prstGeom>
          <a:solidFill>
            <a:srgbClr val="000000">
              <a:alpha val="352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hape 2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9144000" cy="5026025"/>
          </a:xfrm>
          <a:prstGeom prst="rect">
            <a:avLst/>
          </a:prstGeom>
          <a:solidFill>
            <a:srgbClr val="0DB7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hape 2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594100" y="4894263"/>
            <a:ext cx="19558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7200" b="1">
                <a:solidFill>
                  <a:srgbClr val="0DB7C4"/>
                </a:solidFill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616548" y="0"/>
            <a:ext cx="5910899" cy="5026400"/>
          </a:xfrm>
          <a:prstGeom prst="rect">
            <a:avLst/>
          </a:prstGeom>
        </p:spPr>
        <p:txBody>
          <a:bodyPr anchor="ctr"/>
          <a:lstStyle>
            <a:lvl1pPr lvl="0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" name="Shape 24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0" y="4559300"/>
            <a:ext cx="669925" cy="2298700"/>
          </a:xfrm>
        </p:spPr>
        <p:txBody>
          <a:bodyPr>
            <a:noAutofit/>
          </a:bodyPr>
          <a:lstStyle>
            <a:lvl1pPr algn="l">
              <a:defRPr sz="1800">
                <a:solidFill>
                  <a:srgbClr val="0DB7C4"/>
                </a:solidFill>
                <a:latin typeface="Source Sans Pro" pitchFamily="34" charset="0"/>
              </a:defRPr>
            </a:lvl1pPr>
          </a:lstStyle>
          <a:p>
            <a:fld id="{85CC1BA2-6823-4374-8AF8-AAB071F608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8231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669925" cy="6858000"/>
          </a:xfrm>
          <a:prstGeom prst="rect">
            <a:avLst/>
          </a:prstGeom>
          <a:solidFill>
            <a:srgbClr val="000000">
              <a:alpha val="352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hape 2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669925" cy="1520825"/>
          </a:xfrm>
          <a:prstGeom prst="rect">
            <a:avLst/>
          </a:prstGeom>
          <a:solidFill>
            <a:srgbClr val="0DB7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44425" y="7511"/>
            <a:ext cx="3552600" cy="15199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44425" y="2050815"/>
            <a:ext cx="5169000" cy="45171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6" name="Shape 30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Source Sans Pro" pitchFamily="34" charset="0"/>
              </a:defRPr>
            </a:lvl1pPr>
          </a:lstStyle>
          <a:p>
            <a:fld id="{A2193243-1B60-4181-BB3C-BADF9974E31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17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669925" cy="6858000"/>
          </a:xfrm>
          <a:prstGeom prst="rect">
            <a:avLst/>
          </a:prstGeom>
          <a:solidFill>
            <a:srgbClr val="000000">
              <a:alpha val="352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hape 4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669925" cy="1520825"/>
          </a:xfrm>
          <a:prstGeom prst="rect">
            <a:avLst/>
          </a:prstGeom>
          <a:solidFill>
            <a:srgbClr val="0DB7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44425" y="7511"/>
            <a:ext cx="3552600" cy="1519999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44437" y="2064700"/>
            <a:ext cx="1918799" cy="43000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2861619" y="2064700"/>
            <a:ext cx="1918799" cy="43000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878822" y="2064700"/>
            <a:ext cx="1918799" cy="43000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4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Source Sans Pro" pitchFamily="34" charset="0"/>
              </a:defRPr>
            </a:lvl1pPr>
          </a:lstStyle>
          <a:p>
            <a:fld id="{498CACB8-AD19-43E7-95D9-321243AFCC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53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669925" cy="6858000"/>
          </a:xfrm>
          <a:prstGeom prst="rect">
            <a:avLst/>
          </a:prstGeom>
          <a:solidFill>
            <a:srgbClr val="000000">
              <a:alpha val="352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669925" cy="1520825"/>
          </a:xfrm>
          <a:prstGeom prst="rect">
            <a:avLst/>
          </a:prstGeom>
          <a:solidFill>
            <a:srgbClr val="0DB7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44425" y="7511"/>
            <a:ext cx="3552600" cy="15199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0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Source Sans Pro" pitchFamily="34" charset="0"/>
              </a:defRPr>
            </a:lvl1pPr>
          </a:lstStyle>
          <a:p>
            <a:fld id="{C2B9E8EF-B081-4A6B-99AE-A153631B915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68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1851025" cy="6858000"/>
          </a:xfrm>
          <a:prstGeom prst="rect">
            <a:avLst/>
          </a:prstGeom>
          <a:solidFill>
            <a:srgbClr val="000000">
              <a:alpha val="352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hape 5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1851025" cy="1520825"/>
          </a:xfrm>
          <a:prstGeom prst="rect">
            <a:avLst/>
          </a:prstGeom>
          <a:solidFill>
            <a:srgbClr val="0DB7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223159" y="1712182"/>
            <a:ext cx="1393199" cy="2577199"/>
          </a:xfrm>
          <a:prstGeom prst="rect">
            <a:avLst/>
          </a:prstGeom>
        </p:spPr>
        <p:txBody>
          <a:bodyPr/>
          <a:lstStyle>
            <a:lvl1pPr lvl="0">
              <a:spcBef>
                <a:spcPts val="360"/>
              </a:spcBef>
              <a:buClr>
                <a:srgbClr val="415665"/>
              </a:buClr>
              <a:buSzPct val="100000"/>
              <a:buNone/>
              <a:defRPr sz="1200"/>
            </a:lvl1pPr>
          </a:lstStyle>
          <a:p>
            <a:endParaRPr/>
          </a:p>
        </p:txBody>
      </p:sp>
      <p:sp>
        <p:nvSpPr>
          <p:cNvPr id="5" name="Shape 59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0" y="0"/>
            <a:ext cx="1851025" cy="1520825"/>
          </a:xfrm>
        </p:spPr>
        <p:txBody>
          <a:bodyPr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Source Sans Pro" pitchFamily="34" charset="0"/>
              </a:defRPr>
            </a:lvl1pPr>
          </a:lstStyle>
          <a:p>
            <a:fld id="{3389E98A-D363-43DC-8FB6-85D872800F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757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8647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D23-2428-4157-99F3-935F83FFF906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AC7-6D14-4665-B589-E4DD5A396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635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D23-2428-4157-99F3-935F83FFF906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AC7-6D14-4665-B589-E4DD5A396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300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D23-2428-4157-99F3-935F83FFF906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AC7-6D14-4665-B589-E4DD5A396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728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D23-2428-4157-99F3-935F83FFF906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AC7-6D14-4665-B589-E4DD5A396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504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D23-2428-4157-99F3-935F83FFF906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AC7-6D14-4665-B589-E4DD5A396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99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D23-2428-4157-99F3-935F83FFF906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AC7-6D14-4665-B589-E4DD5A396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806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D23-2428-4157-99F3-935F83FFF906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AC7-6D14-4665-B589-E4DD5A396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711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D23-2428-4157-99F3-935F83FFF906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AC7-6D14-4665-B589-E4DD5A396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583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F9D23-2428-4157-99F3-935F83FFF906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3AAC7-6D14-4665-B589-E4DD5A396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796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44550" y="7938"/>
            <a:ext cx="355282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44550" y="2051050"/>
            <a:ext cx="51689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itchFamily="34" charset="0"/>
            </a:endParaRPr>
          </a:p>
        </p:txBody>
      </p:sp>
      <p:sp>
        <p:nvSpPr>
          <p:cNvPr id="1028" name="Shape 8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0" y="0"/>
            <a:ext cx="6699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6EEAF5-F89B-421B-BC38-C7D852F2850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03263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icia@tut.b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Буклет-в картинках\1\export_Страница_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46" r="-462" b="7031"/>
          <a:stretch/>
        </p:blipFill>
        <p:spPr bwMode="auto">
          <a:xfrm>
            <a:off x="790575" y="0"/>
            <a:ext cx="79760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86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36482" y="1711325"/>
            <a:ext cx="5207000" cy="3794125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/>
            </a:pPr>
            <a:r>
              <a:rPr lang="ru-RU" sz="2400" dirty="0" smtClean="0">
                <a:solidFill>
                  <a:srgbClr val="415665"/>
                </a:solidFill>
                <a:latin typeface="Dosis"/>
                <a:ea typeface="Source Sans Pro"/>
                <a:cs typeface="Times New Roman" panose="02020603050405020304" pitchFamily="18" charset="0"/>
                <a:sym typeface="Source Sans Pro"/>
              </a:rPr>
              <a:t>Информационная поддержка потребителей товаров и услуг китайских производителей на территории Республики Беларусь через </a:t>
            </a:r>
            <a:r>
              <a:rPr lang="ru-RU" sz="2400" dirty="0" err="1" smtClean="0">
                <a:solidFill>
                  <a:srgbClr val="415665"/>
                </a:solidFill>
                <a:latin typeface="Dosis"/>
                <a:ea typeface="Source Sans Pro"/>
                <a:cs typeface="Times New Roman" panose="02020603050405020304" pitchFamily="18" charset="0"/>
                <a:sym typeface="Source Sans Pro"/>
              </a:rPr>
              <a:t>аутсорсинговый</a:t>
            </a:r>
            <a:r>
              <a:rPr lang="ru-RU" sz="2400" dirty="0" smtClean="0">
                <a:solidFill>
                  <a:srgbClr val="415665"/>
                </a:solidFill>
                <a:latin typeface="Dosis"/>
                <a:ea typeface="Source Sans Pro"/>
                <a:cs typeface="Times New Roman" panose="02020603050405020304" pitchFamily="18" charset="0"/>
                <a:sym typeface="Source Sans Pro"/>
              </a:rPr>
              <a:t> центр </a:t>
            </a:r>
            <a:r>
              <a:rPr lang="ru-RU" sz="2400" b="1" spc="110" dirty="0" smtClean="0">
                <a:solidFill>
                  <a:srgbClr val="009242"/>
                </a:solidFill>
                <a:latin typeface="Dosis"/>
                <a:ea typeface="Dosis"/>
                <a:cs typeface="Dosis"/>
                <a:sym typeface="Dosis"/>
              </a:rPr>
              <a:t>Службы 131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/>
            </a:pPr>
            <a:endParaRPr lang="ru-RU" sz="2500" b="1" spc="110" dirty="0" smtClean="0">
              <a:solidFill>
                <a:srgbClr val="009242"/>
              </a:solidFill>
              <a:latin typeface="Dosis"/>
              <a:ea typeface="Dosis"/>
              <a:cs typeface="Dosis"/>
              <a:sym typeface="Dosi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Times New Roman"/>
                <a:ea typeface="SimSun"/>
                <a:cs typeface="Times New Roman"/>
              </a:rPr>
              <a:t>《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SimSun"/>
                <a:cs typeface="Times New Roman"/>
              </a:rPr>
              <a:t>131</a:t>
            </a:r>
            <a:r>
              <a:rPr lang="zh-CN" altLang="en-US" sz="2800" b="1" dirty="0">
                <a:solidFill>
                  <a:srgbClr val="002060"/>
                </a:solidFill>
                <a:latin typeface="Times New Roman"/>
                <a:ea typeface="SimSun"/>
                <a:cs typeface="Times New Roman"/>
              </a:rPr>
              <a:t>服务</a:t>
            </a:r>
            <a:r>
              <a:rPr lang="en-US" altLang="zh-CN" sz="2800" b="1" dirty="0">
                <a:solidFill>
                  <a:srgbClr val="002060"/>
                </a:solidFill>
                <a:latin typeface="Times New Roman"/>
                <a:ea typeface="SimSun"/>
                <a:cs typeface="Times New Roman"/>
              </a:rPr>
              <a:t>》</a:t>
            </a:r>
            <a:r>
              <a:rPr lang="zh-CN" altLang="en-US" sz="2800" b="1" dirty="0">
                <a:solidFill>
                  <a:srgbClr val="002060"/>
                </a:solidFill>
                <a:latin typeface="Times New Roman"/>
                <a:ea typeface="SimSun"/>
                <a:cs typeface="Times New Roman"/>
              </a:rPr>
              <a:t>外协中心在白俄罗斯给购买中国制造商品的消费者提供信息服务</a:t>
            </a:r>
            <a:endParaRPr lang="ru-RU" sz="2800" b="1" dirty="0">
              <a:solidFill>
                <a:srgbClr val="002060"/>
              </a:solidFill>
              <a:effectLst/>
              <a:latin typeface="Calibri"/>
              <a:ea typeface="SimSun"/>
              <a:cs typeface="Times New Roman"/>
            </a:endParaRPr>
          </a:p>
        </p:txBody>
      </p:sp>
      <p:pic>
        <p:nvPicPr>
          <p:cNvPr id="34820" name="Shape 429" descr="android.pn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25" y="1628775"/>
            <a:ext cx="4356100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916113"/>
            <a:ext cx="19034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l="32845" r="24839" b="30946"/>
          <a:stretch/>
        </p:blipFill>
        <p:spPr bwMode="auto">
          <a:xfrm>
            <a:off x="1088271" y="548680"/>
            <a:ext cx="778975" cy="68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58119" y="431666"/>
            <a:ext cx="6283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8B81D2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МЕДИЦИНСКАЯ ИНИЦИАТИВА</a:t>
            </a:r>
            <a:endParaRPr lang="ru-RU" sz="3600" dirty="0">
              <a:solidFill>
                <a:srgbClr val="8B81D2">
                  <a:lumMod val="50000"/>
                </a:srgbClr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3850" y="1412776"/>
            <a:ext cx="8532813" cy="0"/>
          </a:xfrm>
          <a:prstGeom prst="line">
            <a:avLst/>
          </a:prstGeom>
          <a:ln>
            <a:solidFill>
              <a:srgbClr val="008A3E"/>
            </a:solidFill>
          </a:ln>
          <a:effectLst>
            <a:outerShdw blurRad="40000" dist="20000" dir="5400000" rotWithShape="0">
              <a:srgbClr val="217093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17719537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3543" y="1412776"/>
            <a:ext cx="8353425" cy="2111375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/>
            </a:pPr>
            <a:endParaRPr lang="ru-RU" sz="2800" dirty="0" smtClean="0">
              <a:solidFill>
                <a:srgbClr val="415665"/>
              </a:solidFill>
              <a:latin typeface="+mn-lt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  <a:latin typeface="+mn-lt"/>
                <a:ea typeface="Source Sans Pro"/>
                <a:cs typeface="Times New Roman" panose="02020603050405020304" pitchFamily="18" charset="0"/>
                <a:sym typeface="Source Sans Pro"/>
              </a:rPr>
              <a:t>Выражаем глубокое уважение китайскому народу и </a:t>
            </a:r>
            <a:r>
              <a:rPr lang="ru-RU" sz="2800" b="1" dirty="0" smtClean="0">
                <a:solidFill>
                  <a:srgbClr val="0070C0"/>
                </a:solidFill>
                <a:latin typeface="+mn-lt"/>
                <a:ea typeface="Source Sans Pro"/>
                <a:cs typeface="Times New Roman" panose="02020603050405020304" pitchFamily="18" charset="0"/>
                <a:sym typeface="Source Sans Pro"/>
              </a:rPr>
              <a:t>надеемся на сотрудничество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/>
            </a:pPr>
            <a:endParaRPr lang="ru-RU" sz="2800" b="1" dirty="0">
              <a:solidFill>
                <a:srgbClr val="619CCD"/>
              </a:solidFill>
              <a:latin typeface="+mn-lt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/>
            </a:pPr>
            <a:r>
              <a:rPr lang="zh-CN" altLang="en-US" sz="2800" b="1" dirty="0">
                <a:solidFill>
                  <a:srgbClr val="002060"/>
                </a:solidFill>
                <a:latin typeface="Times New Roman"/>
                <a:ea typeface="SimSun"/>
                <a:cs typeface="Times New Roman"/>
              </a:rPr>
              <a:t>人民表示最深的敬意！合作愉快</a:t>
            </a:r>
            <a:r>
              <a:rPr lang="zh-CN" altLang="en-US" sz="2800" b="1" dirty="0" smtClean="0">
                <a:solidFill>
                  <a:srgbClr val="002060"/>
                </a:solidFill>
                <a:latin typeface="Times New Roman"/>
                <a:ea typeface="SimSun"/>
                <a:cs typeface="Times New Roman"/>
              </a:rPr>
              <a:t>！</a:t>
            </a:r>
            <a:endParaRPr lang="ru-RU" altLang="zh-CN" sz="2800" b="1" dirty="0" smtClean="0">
              <a:solidFill>
                <a:srgbClr val="002060"/>
              </a:solidFill>
              <a:latin typeface="Times New Roman"/>
              <a:ea typeface="SimSun"/>
              <a:cs typeface="Times New Roman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/>
            </a:pPr>
            <a:r>
              <a:rPr lang="ru-RU" sz="2800" b="1" dirty="0" smtClean="0">
                <a:solidFill>
                  <a:srgbClr val="619CCD"/>
                </a:solidFill>
                <a:latin typeface="+mn-lt"/>
                <a:ea typeface="Source Sans Pro"/>
                <a:cs typeface="Times New Roman" panose="02020603050405020304" pitchFamily="18" charset="0"/>
                <a:sym typeface="Source Sans Pro"/>
              </a:rPr>
              <a:t>         </a:t>
            </a:r>
          </a:p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ource Sans Pro"/>
                <a:cs typeface="Times New Roman" panose="02020603050405020304" pitchFamily="18" charset="0"/>
                <a:sym typeface="Source Sans Pro"/>
              </a:rPr>
              <a:t>              </a:t>
            </a:r>
            <a:r>
              <a:rPr lang="ru-RU" sz="2800" b="1" dirty="0" smtClean="0">
                <a:solidFill>
                  <a:srgbClr val="7030A0"/>
                </a:solidFill>
                <a:latin typeface="+mn-lt"/>
                <a:ea typeface="Source Sans Pro"/>
                <a:cs typeface="Times New Roman" panose="02020603050405020304" pitchFamily="18" charset="0"/>
                <a:sym typeface="Source Sans Pro"/>
              </a:rPr>
              <a:t>г</a:t>
            </a:r>
            <a:r>
              <a:rPr lang="ru-RU" sz="2800" b="1" dirty="0">
                <a:solidFill>
                  <a:srgbClr val="7030A0"/>
                </a:solidFill>
                <a:latin typeface="+mn-lt"/>
                <a:ea typeface="Source Sans Pro"/>
                <a:cs typeface="Times New Roman" panose="02020603050405020304" pitchFamily="18" charset="0"/>
                <a:sym typeface="Source Sans Pro"/>
              </a:rPr>
              <a:t>. Минск, ул. Красная, 20</a:t>
            </a:r>
          </a:p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+mn-lt"/>
                <a:ea typeface="Source Sans Pro"/>
                <a:cs typeface="Times New Roman" panose="02020603050405020304" pitchFamily="18" charset="0"/>
                <a:sym typeface="Source Sans Pro"/>
              </a:rPr>
              <a:t>+</a:t>
            </a:r>
            <a:r>
              <a:rPr lang="ru-RU" sz="2800" b="1" dirty="0">
                <a:solidFill>
                  <a:srgbClr val="7030A0"/>
                </a:solidFill>
                <a:latin typeface="+mn-lt"/>
                <a:ea typeface="Source Sans Pro"/>
                <a:cs typeface="Times New Roman" panose="02020603050405020304" pitchFamily="18" charset="0"/>
                <a:sym typeface="Source Sans Pro"/>
              </a:rPr>
              <a:t>375 17 </a:t>
            </a:r>
            <a:r>
              <a:rPr lang="ru-RU" sz="2800" b="1" dirty="0" smtClean="0">
                <a:solidFill>
                  <a:srgbClr val="7030A0"/>
                </a:solidFill>
                <a:latin typeface="+mn-lt"/>
                <a:ea typeface="Source Sans Pro"/>
                <a:cs typeface="Times New Roman" panose="02020603050405020304" pitchFamily="18" charset="0"/>
                <a:sym typeface="Source Sans Pro"/>
              </a:rPr>
              <a:t>242 75 20</a:t>
            </a:r>
            <a:endParaRPr lang="ru-RU" sz="2800" b="1" dirty="0">
              <a:solidFill>
                <a:srgbClr val="7030A0"/>
              </a:solidFill>
              <a:latin typeface="+mn-lt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ource Sans Pro"/>
                <a:cs typeface="Times New Roman" panose="02020603050405020304" pitchFamily="18" charset="0"/>
                <a:sym typeface="Source Sans Pro"/>
                <a:hlinkClick r:id="rId3"/>
              </a:rPr>
              <a:t>inicia@tut.by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+mn-lt"/>
                <a:ea typeface="Source Sans Pro"/>
                <a:cs typeface="Times New Roman" panose="02020603050405020304" pitchFamily="18" charset="0"/>
                <a:sym typeface="Source Sans Pro"/>
              </a:rPr>
              <a:t>inicia.by</a:t>
            </a:r>
            <a:endParaRPr lang="ru-RU" sz="2800" b="1" dirty="0">
              <a:solidFill>
                <a:srgbClr val="7030A0"/>
              </a:solidFill>
              <a:latin typeface="+mn-lt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32845" r="24839" b="30946"/>
          <a:stretch/>
        </p:blipFill>
        <p:spPr bwMode="auto">
          <a:xfrm>
            <a:off x="1088271" y="548680"/>
            <a:ext cx="778975" cy="68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58119" y="431666"/>
            <a:ext cx="6283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8B81D2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МЕДИЦИНСКАЯ ИНИЦИАТИВА</a:t>
            </a:r>
            <a:endParaRPr lang="ru-RU" sz="3600" dirty="0">
              <a:solidFill>
                <a:srgbClr val="8B81D2">
                  <a:lumMod val="50000"/>
                </a:srgbClr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3850" y="1412776"/>
            <a:ext cx="8532813" cy="0"/>
          </a:xfrm>
          <a:prstGeom prst="line">
            <a:avLst/>
          </a:prstGeom>
          <a:ln>
            <a:solidFill>
              <a:srgbClr val="008A3E"/>
            </a:solidFill>
          </a:ln>
          <a:effectLst>
            <a:outerShdw blurRad="40000" dist="20000" dir="5400000" rotWithShape="0">
              <a:srgbClr val="217093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71" y="4347324"/>
            <a:ext cx="2087910" cy="208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6107616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32845" r="24839" b="30946"/>
          <a:stretch/>
        </p:blipFill>
        <p:spPr bwMode="auto">
          <a:xfrm>
            <a:off x="1088271" y="548680"/>
            <a:ext cx="778975" cy="68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1414" y="431666"/>
            <a:ext cx="6336799" cy="1695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8B81D2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МЕДИЦИНСКАЯ </a:t>
            </a:r>
            <a:r>
              <a:rPr lang="ru-RU" sz="3600" b="1" dirty="0" smtClean="0">
                <a:solidFill>
                  <a:srgbClr val="8B81D2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ИНИЦИАТИВА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002060"/>
                </a:solidFill>
                <a:latin typeface="Times New Roman"/>
                <a:ea typeface="SimSun"/>
                <a:cs typeface="Times New Roman"/>
              </a:rPr>
              <a:t>医疗倡议</a:t>
            </a:r>
            <a:endParaRPr lang="ru-RU" sz="2800" b="1" dirty="0">
              <a:solidFill>
                <a:srgbClr val="002060"/>
              </a:solidFill>
              <a:ea typeface="SimSun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>
              <a:solidFill>
                <a:srgbClr val="8B81D2">
                  <a:lumMod val="50000"/>
                </a:srgbClr>
              </a:solidFill>
            </a:endParaRPr>
          </a:p>
        </p:txBody>
      </p:sp>
      <p:pic>
        <p:nvPicPr>
          <p:cNvPr id="5122" name="Picture 2" descr="D:\Me\MY2ndWork\Санкт-Петербург\Медицинская инициатива Для КЗ\IMG_20170822_153844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241" b="15174"/>
          <a:stretch/>
        </p:blipFill>
        <p:spPr bwMode="auto">
          <a:xfrm>
            <a:off x="0" y="3352913"/>
            <a:ext cx="9144000" cy="3505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63650" y="1412776"/>
            <a:ext cx="8532813" cy="0"/>
          </a:xfrm>
          <a:prstGeom prst="line">
            <a:avLst/>
          </a:prstGeom>
          <a:ln>
            <a:solidFill>
              <a:srgbClr val="008A3E"/>
            </a:solidFill>
          </a:ln>
          <a:effectLst>
            <a:outerShdw blurRad="40000" dist="20000" dir="5400000" rotWithShape="0">
              <a:srgbClr val="217093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39881" y="1741703"/>
            <a:ext cx="87803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smtClean="0">
                <a:solidFill>
                  <a:srgbClr val="008A3E"/>
                </a:solidFill>
                <a:ea typeface="Source Sans Pro"/>
                <a:cs typeface="Times New Roman" panose="02020603050405020304" pitchFamily="18" charset="0"/>
                <a:sym typeface="Source Sans Pro"/>
              </a:rPr>
              <a:t>Медицинская инициатива </a:t>
            </a:r>
            <a:r>
              <a:rPr lang="ru-RU" sz="2000" b="1" kern="0" dirty="0">
                <a:solidFill>
                  <a:srgbClr val="415665"/>
                </a:solidFill>
                <a:ea typeface="Source Sans Pro"/>
                <a:cs typeface="Times New Roman" panose="02020603050405020304" pitchFamily="18" charset="0"/>
                <a:sym typeface="Source Sans Pro"/>
              </a:rPr>
              <a:t>- </a:t>
            </a:r>
            <a:r>
              <a:rPr lang="ru-RU" sz="2000" b="1" kern="0" dirty="0" smtClean="0">
                <a:solidFill>
                  <a:srgbClr val="415665"/>
                </a:solidFill>
                <a:ea typeface="Source Sans Pro"/>
                <a:cs typeface="Times New Roman" panose="02020603050405020304" pitchFamily="18" charset="0"/>
                <a:sym typeface="Source Sans Pro"/>
              </a:rPr>
              <a:t>современный семейный стоматологический центр. </a:t>
            </a:r>
            <a:r>
              <a:rPr lang="ru-RU" sz="2000" b="1" kern="0" dirty="0" smtClean="0">
                <a:solidFill>
                  <a:srgbClr val="415665"/>
                </a:solidFill>
                <a:cs typeface="Times New Roman" panose="02020603050405020304" pitchFamily="18" charset="0"/>
                <a:sym typeface="Source Sans Pro"/>
              </a:rPr>
              <a:t>Мы являемся первой компанией, реализовавшей для города социальный проект   Медицинская информационная платформа 131</a:t>
            </a:r>
          </a:p>
          <a:p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2819419"/>
            <a:ext cx="791669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CN" altLang="en-US" b="1" dirty="0">
                <a:latin typeface="Times New Roman"/>
                <a:ea typeface="SimSun"/>
                <a:cs typeface="Times New Roman"/>
              </a:rPr>
              <a:t>我们是第一个给城市实现社会项目</a:t>
            </a:r>
            <a:r>
              <a:rPr lang="en-US" altLang="zh-CN" b="1" dirty="0">
                <a:latin typeface="Times New Roman"/>
                <a:ea typeface="SimSun"/>
                <a:cs typeface="Times New Roman"/>
              </a:rPr>
              <a:t>《</a:t>
            </a:r>
            <a:r>
              <a:rPr lang="zh-CN" altLang="en-US" b="1" dirty="0">
                <a:latin typeface="Times New Roman"/>
                <a:ea typeface="SimSun"/>
                <a:cs typeface="Times New Roman"/>
              </a:rPr>
              <a:t>医疗信息服务</a:t>
            </a:r>
            <a:r>
              <a:rPr lang="ru-RU" b="1" dirty="0">
                <a:latin typeface="Times New Roman"/>
                <a:ea typeface="SimSun"/>
                <a:cs typeface="Times New Roman"/>
              </a:rPr>
              <a:t>131</a:t>
            </a:r>
            <a:r>
              <a:rPr lang="en-US" altLang="zh-CN" b="1" dirty="0">
                <a:latin typeface="Times New Roman"/>
                <a:ea typeface="SimSun"/>
                <a:cs typeface="Times New Roman"/>
              </a:rPr>
              <a:t>》</a:t>
            </a:r>
            <a:r>
              <a:rPr lang="zh-CN" altLang="en-US" b="1" dirty="0">
                <a:latin typeface="Times New Roman"/>
                <a:ea typeface="SimSun"/>
                <a:cs typeface="Times New Roman"/>
              </a:rPr>
              <a:t>帮助的公司。</a:t>
            </a:r>
            <a:endParaRPr lang="ru-RU" sz="1600" b="1" dirty="0"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605198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/>
          <a:srcRect l="32845" r="24839" b="30946"/>
          <a:stretch/>
        </p:blipFill>
        <p:spPr bwMode="auto">
          <a:xfrm>
            <a:off x="1088271" y="548680"/>
            <a:ext cx="778975" cy="68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858119" y="431666"/>
            <a:ext cx="6283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8B81D2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МЕДИЦИНСКАЯ ИНИЦИАТИВА</a:t>
            </a:r>
            <a:endParaRPr lang="ru-RU" sz="3600" dirty="0">
              <a:solidFill>
                <a:srgbClr val="8B81D2">
                  <a:lumMod val="50000"/>
                </a:srgbClr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3850" y="1557338"/>
            <a:ext cx="8532813" cy="0"/>
          </a:xfrm>
          <a:prstGeom prst="line">
            <a:avLst/>
          </a:prstGeom>
          <a:ln>
            <a:solidFill>
              <a:srgbClr val="008A3E"/>
            </a:solidFill>
          </a:ln>
          <a:effectLst>
            <a:outerShdw blurRad="40000" dist="20000" dir="5400000" rotWithShape="0">
              <a:srgbClr val="217093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9512" y="2132856"/>
            <a:ext cx="86771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619CCD"/>
                </a:solidFill>
                <a:cs typeface="Arial" pitchFamily="34" charset="0"/>
                <a:sym typeface="Source Sans Pro" pitchFamily="34" charset="0"/>
              </a:rPr>
              <a:t>Миссия</a:t>
            </a:r>
          </a:p>
          <a:p>
            <a:pPr algn="ctr"/>
            <a:r>
              <a:rPr lang="ru-RU" altLang="ru-RU" sz="2800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поддержание высокого </a:t>
            </a:r>
            <a:r>
              <a:rPr lang="ru-RU" altLang="ru-RU" sz="2800" b="1" dirty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уровня здоровья нации </a:t>
            </a:r>
            <a:endParaRPr lang="ru-RU" altLang="ru-RU" sz="2800" b="1" dirty="0" smtClean="0">
              <a:solidFill>
                <a:srgbClr val="415665"/>
              </a:solidFill>
              <a:cs typeface="Arial" pitchFamily="34" charset="0"/>
              <a:sym typeface="Source Sans Pro" pitchFamily="34" charset="0"/>
            </a:endParaRPr>
          </a:p>
          <a:p>
            <a:pPr algn="ctr"/>
            <a:r>
              <a:rPr lang="ru-RU" altLang="ru-RU" sz="2800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путем предоставления качественных медицинских </a:t>
            </a:r>
          </a:p>
          <a:p>
            <a:pPr algn="ctr"/>
            <a:r>
              <a:rPr lang="ru-RU" altLang="ru-RU" sz="2800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 и информационных услуг, соответствующих высоким профессиональным и этическим стандартам; обеспечение справедливого отношения</a:t>
            </a:r>
          </a:p>
          <a:p>
            <a:pPr algn="ctr"/>
            <a:r>
              <a:rPr lang="ru-RU" altLang="ru-RU" sz="2800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 к сотрудникам</a:t>
            </a:r>
          </a:p>
        </p:txBody>
      </p:sp>
    </p:spTree>
    <p:extLst>
      <p:ext uri="{BB962C8B-B14F-4D97-AF65-F5344CB8AC3E}">
        <p14:creationId xmlns="" xmlns:p14="http://schemas.microsoft.com/office/powerpoint/2010/main" val="444248413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/>
          <a:srcRect l="32845" r="24839" b="30946"/>
          <a:stretch/>
        </p:blipFill>
        <p:spPr bwMode="auto">
          <a:xfrm>
            <a:off x="1088271" y="548680"/>
            <a:ext cx="778975" cy="68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858119" y="431666"/>
            <a:ext cx="6283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8B81D2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МЕДИЦИНСКАЯ ИНИЦИАТИВА</a:t>
            </a:r>
            <a:endParaRPr lang="ru-RU" sz="3600" dirty="0">
              <a:solidFill>
                <a:srgbClr val="8B81D2">
                  <a:lumMod val="50000"/>
                </a:srgbClr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3850" y="1557338"/>
            <a:ext cx="8532813" cy="0"/>
          </a:xfrm>
          <a:prstGeom prst="line">
            <a:avLst/>
          </a:prstGeom>
          <a:ln>
            <a:solidFill>
              <a:srgbClr val="008A3E"/>
            </a:solidFill>
          </a:ln>
          <a:effectLst>
            <a:outerShdw blurRad="40000" dist="20000" dir="5400000" rotWithShape="0">
              <a:srgbClr val="217093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9513" y="1772816"/>
            <a:ext cx="42484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619CCD"/>
                </a:solidFill>
                <a:cs typeface="Arial" pitchFamily="34" charset="0"/>
                <a:sym typeface="Source Sans Pro" pitchFamily="34" charset="0"/>
              </a:rPr>
              <a:t>Миссия</a:t>
            </a:r>
          </a:p>
          <a:p>
            <a:pPr algn="ctr"/>
            <a:r>
              <a:rPr lang="ru-RU" altLang="ru-RU" sz="2000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поддержание высокого </a:t>
            </a:r>
            <a:r>
              <a:rPr lang="ru-RU" altLang="ru-RU" sz="2000" b="1" dirty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уровня здоровья нации </a:t>
            </a:r>
            <a:endParaRPr lang="ru-RU" altLang="ru-RU" sz="2000" b="1" dirty="0" smtClean="0">
              <a:solidFill>
                <a:srgbClr val="415665"/>
              </a:solidFill>
              <a:cs typeface="Arial" pitchFamily="34" charset="0"/>
              <a:sym typeface="Source Sans Pro" pitchFamily="34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путем предоставления качественных медицинских </a:t>
            </a:r>
          </a:p>
          <a:p>
            <a:pPr algn="ctr"/>
            <a:r>
              <a:rPr lang="ru-RU" altLang="ru-RU" sz="2000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 и информационных услуг, соответствующих высоким профессиональным и этическим стандартам; обеспечение справедливого отношения</a:t>
            </a:r>
          </a:p>
          <a:p>
            <a:pPr algn="ctr"/>
            <a:r>
              <a:rPr lang="ru-RU" altLang="ru-RU" sz="2000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 к сотрудникам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SimSun"/>
                <a:cs typeface="Times New Roman"/>
              </a:rPr>
              <a:t>                 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SimSun"/>
                <a:cs typeface="Times New Roman"/>
              </a:rPr>
              <a:t>任务</a:t>
            </a:r>
            <a:endParaRPr lang="ru-RU" altLang="zh-CN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SimSu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altLang="zh-CN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SimSu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Times New Roman"/>
                <a:ea typeface="SimSun"/>
                <a:cs typeface="Times New Roman"/>
              </a:rPr>
              <a:t>通过提供最高质量的医学治疗与信息服务，使全民保持最好的身心健康，符合最高的职业技能和伦理标准；保证对员工公正的态度。</a:t>
            </a:r>
            <a:endParaRPr lang="ru-RU" sz="2000" b="1" dirty="0">
              <a:solidFill>
                <a:srgbClr val="002060"/>
              </a:solidFill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012529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/>
          <a:srcRect l="32845" r="24839" b="30946"/>
          <a:stretch/>
        </p:blipFill>
        <p:spPr bwMode="auto">
          <a:xfrm>
            <a:off x="1088271" y="548680"/>
            <a:ext cx="778975" cy="68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858119" y="431666"/>
            <a:ext cx="6283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8B81D2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МЕДИЦИНСКАЯ ИНИЦИАТИВА</a:t>
            </a:r>
            <a:endParaRPr lang="ru-RU" sz="3600" dirty="0">
              <a:solidFill>
                <a:srgbClr val="8B81D2">
                  <a:lumMod val="5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283133"/>
            <a:ext cx="7704856" cy="2349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  <a:sym typeface="Source Sans Pro" pitchFamily="34" charset="0"/>
              </a:rPr>
              <a:t>Новый импульс развитию дружеских отношений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  <a:sym typeface="Source Sans Pro" pitchFamily="34" charset="0"/>
              </a:rPr>
              <a:t>Беларуси и Китая дан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  <a:sym typeface="Source Sans Pro" pitchFamily="34" charset="0"/>
              </a:rPr>
              <a:t>10 июня 2018 года подписанием Меморандума о Плане совместного развития на основе сопряжения стратегических программ двух стран на средне- и долгосрочный периоды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SimSun"/>
                <a:cs typeface="Times New Roman"/>
              </a:rPr>
              <a:t> в рамках встречи Президента Республики Беларусь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SimSun"/>
                <a:cs typeface="Times New Roman"/>
              </a:rPr>
              <a:t>А.Г.Лукашенко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SimSun"/>
                <a:cs typeface="Times New Roman"/>
              </a:rPr>
              <a:t> с Председателем Китайской Народной Республики Си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SimSun"/>
                <a:cs typeface="Times New Roman"/>
              </a:rPr>
              <a:t>Цзиньпином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SimSun"/>
                <a:cs typeface="Times New Roman"/>
              </a:rPr>
              <a:t>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SimSun"/>
                <a:cs typeface="Times New Roman"/>
              </a:rPr>
              <a:t>г.Циндао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SimSun"/>
                <a:cs typeface="Times New Roman"/>
              </a:rPr>
              <a:t> (КНР).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SimSu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altLang="ru-RU" b="1" dirty="0" smtClean="0">
              <a:solidFill>
                <a:srgbClr val="415665"/>
              </a:solidFill>
              <a:cs typeface="Arial" pitchFamily="34" charset="0"/>
              <a:sym typeface="Source Sans Pro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srgbClr val="415665"/>
              </a:solidFill>
              <a:cs typeface="Arial" pitchFamily="34" charset="0"/>
              <a:sym typeface="Source Sans Pro" pitchFamily="34" charset="0"/>
            </a:endParaRPr>
          </a:p>
        </p:txBody>
      </p:sp>
      <p:pic>
        <p:nvPicPr>
          <p:cNvPr id="1026" name="Picture 2" descr="ÐÐ°ÑÑÐ¸Ð½ÐºÐ¸ Ð¿Ð¾ Ð·Ð°Ð¿ÑÐ¾ÑÑ Ð¿ÑÐµÐ·Ð¸Ð´ÐµÐ½ÑÑ ÐÐµÐ»Ð°ÑÑÑÐ¸ Ð¸ ÐÐÐ  ÑÐ¾Ñ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26" y="1340768"/>
            <a:ext cx="4968552" cy="2687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7299385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/>
          <a:srcRect l="32845" r="24839" b="30946"/>
          <a:stretch/>
        </p:blipFill>
        <p:spPr bwMode="auto">
          <a:xfrm>
            <a:off x="1088271" y="548680"/>
            <a:ext cx="778975" cy="68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858119" y="431666"/>
            <a:ext cx="6283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8B81D2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МЕДИЦИНСКАЯ ИНИЦИАТИВА</a:t>
            </a:r>
            <a:endParaRPr lang="ru-RU" sz="3600" dirty="0">
              <a:solidFill>
                <a:srgbClr val="8B81D2">
                  <a:lumMod val="50000"/>
                </a:srgbClr>
              </a:solidFill>
            </a:endParaRPr>
          </a:p>
        </p:txBody>
      </p:sp>
      <p:pic>
        <p:nvPicPr>
          <p:cNvPr id="2050" name="Picture 2" descr="C:\Users\12345\Downloads\20180910_1216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6" y="1222818"/>
            <a:ext cx="4892233" cy="2758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2282" y="3968295"/>
            <a:ext cx="7488832" cy="2057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ea typeface="SimSun"/>
                <a:cs typeface="Times New Roman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+mj-lt"/>
                <a:ea typeface="SimSun"/>
                <a:cs typeface="Times New Roman"/>
              </a:rPr>
              <a:t>целях практической реализации инвестиционных предложений и бизнес-идей Плана </a:t>
            </a: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Arial" pitchFamily="34" charset="0"/>
                <a:sym typeface="Source Sans Pro" pitchFamily="34" charset="0"/>
              </a:rPr>
              <a:t>10 сентября 2018 года в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+mj-lt"/>
                <a:cs typeface="Arial" pitchFamily="34" charset="0"/>
                <a:sym typeface="Source Sans Pro" pitchFamily="34" charset="0"/>
              </a:rPr>
              <a:t>г.Минске</a:t>
            </a: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Arial" pitchFamily="34" charset="0"/>
                <a:sym typeface="Source Sans Pro" pitchFamily="34" charset="0"/>
              </a:rPr>
              <a:t> состоялся </a:t>
            </a:r>
            <a:r>
              <a:rPr lang="ru-RU" altLang="ru-RU" sz="1600" b="1" dirty="0">
                <a:solidFill>
                  <a:srgbClr val="002060"/>
                </a:solidFill>
                <a:latin typeface="+mj-lt"/>
                <a:cs typeface="Arial" pitchFamily="34" charset="0"/>
                <a:sym typeface="Source Sans Pro" pitchFamily="34" charset="0"/>
              </a:rPr>
              <a:t>торгово-экономический форум «Парус </a:t>
            </a: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Arial" pitchFamily="34" charset="0"/>
                <a:sym typeface="Source Sans Pro" pitchFamily="34" charset="0"/>
              </a:rPr>
              <a:t>Шанхая». В выступлениях Чрезвычайного и Полномочного Посла Китайской Народной Республики в Республике Беларусь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+mj-lt"/>
                <a:cs typeface="Arial" pitchFamily="34" charset="0"/>
                <a:sym typeface="Source Sans Pro" pitchFamily="34" charset="0"/>
              </a:rPr>
              <a:t>Цуй</a:t>
            </a: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Arial" pitchFamily="34" charset="0"/>
                <a:sym typeface="Source Sans Pro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+mj-lt"/>
                <a:cs typeface="Arial" pitchFamily="34" charset="0"/>
                <a:sym typeface="Source Sans Pro" pitchFamily="34" charset="0"/>
              </a:rPr>
              <a:t>Цимина</a:t>
            </a:r>
            <a:r>
              <a:rPr lang="ru-RU" altLang="ru-RU" sz="1600" b="1" dirty="0">
                <a:solidFill>
                  <a:srgbClr val="002060"/>
                </a:solidFill>
                <a:latin typeface="+mj-lt"/>
                <a:cs typeface="Arial" pitchFamily="34" charset="0"/>
                <a:sym typeface="Source Sans Pro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Arial" pitchFamily="34" charset="0"/>
                <a:sym typeface="Source Sans Pro" pitchFamily="34" charset="0"/>
              </a:rPr>
              <a:t>и </a:t>
            </a:r>
            <a:r>
              <a:rPr lang="ru-RU" altLang="ru-RU" sz="1600" b="1" dirty="0">
                <a:solidFill>
                  <a:srgbClr val="002060"/>
                </a:solidFill>
                <a:latin typeface="+mj-lt"/>
                <a:cs typeface="Arial" pitchFamily="34" charset="0"/>
                <a:sym typeface="Source Sans Pro" pitchFamily="34" charset="0"/>
              </a:rPr>
              <a:t>з</a:t>
            </a: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Arial" pitchFamily="34" charset="0"/>
                <a:sym typeface="Source Sans Pro" pitchFamily="34" charset="0"/>
              </a:rPr>
              <a:t>аместителя Министра экономики Республики Беларусь Дмитрия Матусевича особое внимание уделено доверительному всестороннему сотрудничеству и партнерству, в том числе в рамках инициативы «Один пояс, один путь»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298540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/>
          <a:srcRect l="32845" r="24839" b="30946"/>
          <a:stretch/>
        </p:blipFill>
        <p:spPr bwMode="auto">
          <a:xfrm>
            <a:off x="1088271" y="548680"/>
            <a:ext cx="778975" cy="68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858119" y="431666"/>
            <a:ext cx="6283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8B81D2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МЕДИЦИНСКАЯ ИНИЦИАТИВА</a:t>
            </a:r>
            <a:endParaRPr lang="ru-RU" sz="3600" dirty="0">
              <a:solidFill>
                <a:srgbClr val="8B81D2">
                  <a:lumMod val="50000"/>
                </a:srgbClr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3850" y="1557338"/>
            <a:ext cx="8532813" cy="0"/>
          </a:xfrm>
          <a:prstGeom prst="line">
            <a:avLst/>
          </a:prstGeom>
          <a:ln>
            <a:solidFill>
              <a:srgbClr val="008A3E"/>
            </a:solidFill>
          </a:ln>
          <a:effectLst>
            <a:outerShdw blurRad="40000" dist="20000" dir="5400000" rotWithShape="0">
              <a:srgbClr val="217093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67544" y="1632966"/>
            <a:ext cx="8533457" cy="5669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Source Sans Pro" pitchFamily="34" charset="0"/>
              </a:rPr>
              <a:t> Помогать больным людям обрести счастье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Source Sans Pro" pitchFamily="34" charset="0"/>
              </a:rPr>
              <a:t>–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Source Sans Pro" pitchFamily="34" charset="0"/>
              </a:rPr>
              <a:t>в этом мы видим  основание для нашего сотрудничества с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Source Sans Pro" pitchFamily="34" charset="0"/>
              </a:rPr>
              <a:t>Китаем. На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Source Sans Pro" pitchFamily="34" charset="0"/>
              </a:rPr>
              <a:t>это нацелены предлагаемые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Source Sans Pro" pitchFamily="34" charset="0"/>
              </a:rPr>
              <a:t>проекты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Source Sans Pro" pitchFamily="34" charset="0"/>
              </a:rPr>
              <a:t>при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Source Sans Pro" pitchFamily="34" charset="0"/>
              </a:rPr>
              <a:t>прямых инвестициях с китайской стороны.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ource Sans Pro" pitchFamily="34" charset="0"/>
              </a:rPr>
              <a:t>Создание научно-практического центра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ource Sans Pro" pitchFamily="34" charset="0"/>
              </a:rPr>
              <a:t> по изготовлению лицевых </a:t>
            </a:r>
            <a:r>
              <a:rPr lang="ru-RU" altLang="ru-RU" sz="2100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ource Sans Pro" pitchFamily="34" charset="0"/>
              </a:rPr>
              <a:t>эктопротезов</a:t>
            </a:r>
            <a:endParaRPr lang="ru-RU" altLang="ru-RU" sz="2100" b="1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  <a:sym typeface="Source Sans Pro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100" dirty="0" smtClean="0">
                <a:latin typeface="Times New Roman"/>
                <a:ea typeface="SimSun"/>
                <a:cs typeface="Times New Roman"/>
              </a:rPr>
              <a:t>               </a:t>
            </a:r>
            <a:r>
              <a:rPr lang="zh-CN" altLang="en-US" sz="2100" b="1" dirty="0" smtClean="0">
                <a:solidFill>
                  <a:srgbClr val="002060"/>
                </a:solidFill>
                <a:latin typeface="Times New Roman"/>
                <a:ea typeface="SimSun"/>
                <a:cs typeface="Times New Roman"/>
              </a:rPr>
              <a:t>外用假体的制作</a:t>
            </a:r>
            <a:endParaRPr lang="ru-RU" altLang="zh-CN" sz="2100" b="1" dirty="0" smtClean="0">
              <a:solidFill>
                <a:srgbClr val="002060"/>
              </a:solidFill>
              <a:latin typeface="Times New Roman"/>
              <a:ea typeface="SimSun"/>
              <a:cs typeface="Times New Roma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415665"/>
              </a:solidFill>
              <a:latin typeface="Calibri" panose="020F0502020204030204" pitchFamily="34" charset="0"/>
              <a:cs typeface="Arial" pitchFamily="34" charset="0"/>
              <a:sym typeface="Source Sans Pro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Восстановление объема утраченных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тканей  и создание удовлетворительной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 эстетики для психологической 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 социальной реабилитации</a:t>
            </a:r>
            <a:endParaRPr lang="ru-RU" sz="1600" dirty="0">
              <a:ea typeface="SimSun"/>
              <a:cs typeface="Times New Roman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415665"/>
              </a:solidFill>
              <a:latin typeface="Calibri" panose="020F0502020204030204" pitchFamily="34" charset="0"/>
              <a:cs typeface="Arial" pitchFamily="34" charset="0"/>
              <a:sym typeface="Source Sans Pro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Ориентировочный объем инвестиций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10 млн</a:t>
            </a:r>
            <a:r>
              <a:rPr lang="ru-RU" b="1" dirty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. </a:t>
            </a:r>
            <a:r>
              <a:rPr lang="ru-RU" b="1" dirty="0" smtClean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долл.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Средняя стоимость  лицевого  протеза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 – 7,7 тыс. долл.</a:t>
            </a:r>
            <a:endParaRPr lang="ru-RU" sz="1600" dirty="0">
              <a:ea typeface="SimSun"/>
              <a:cs typeface="Times New Roman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415665"/>
              </a:solidFill>
              <a:latin typeface="Calibri" panose="020F0502020204030204" pitchFamily="34" charset="0"/>
              <a:cs typeface="Arial" pitchFamily="34" charset="0"/>
              <a:sym typeface="Source Sans Pro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 </a:t>
            </a:r>
            <a:r>
              <a:rPr lang="ru-RU" b="1" dirty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Динамический срок окупаемости 4,67 года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415665"/>
              </a:solidFill>
              <a:latin typeface="Calibri" panose="020F0502020204030204" pitchFamily="34" charset="0"/>
              <a:cs typeface="Arial" pitchFamily="34" charset="0"/>
              <a:sym typeface="Source Sans Pro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3022433" cy="93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ух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15" y="3947679"/>
            <a:ext cx="3015913" cy="88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3556167"/>
            <a:ext cx="237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Возмещение дефекта носа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18939" y="4824512"/>
            <a:ext cx="2178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Возмещение дефекта уха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243019" y="6114358"/>
            <a:ext cx="3613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Возмещение дефекта глаза  </a:t>
            </a:r>
            <a:r>
              <a:rPr lang="zh-CN" altLang="en-US" sz="1400" dirty="0" smtClean="0">
                <a:latin typeface="Times New Roman"/>
                <a:ea typeface="SimSun"/>
                <a:cs typeface="Times New Roman"/>
              </a:rPr>
              <a:t>眼</a:t>
            </a:r>
            <a:r>
              <a:rPr lang="zh-CN" altLang="en-US" sz="1400" dirty="0">
                <a:latin typeface="Times New Roman"/>
                <a:ea typeface="SimSun"/>
                <a:cs typeface="Times New Roman"/>
              </a:rPr>
              <a:t>眶缺损修复</a:t>
            </a:r>
            <a:endParaRPr lang="ru-RU" sz="1400" dirty="0"/>
          </a:p>
        </p:txBody>
      </p:sp>
      <p:pic>
        <p:nvPicPr>
          <p:cNvPr id="11" name="Picture 4" descr="Глаз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7744" y="5229018"/>
            <a:ext cx="3105123" cy="74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10564" y="3598644"/>
            <a:ext cx="1261884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CN" altLang="en-US" sz="1400" dirty="0">
                <a:latin typeface="Times New Roman"/>
                <a:ea typeface="SimSun"/>
                <a:cs typeface="Times New Roman"/>
              </a:rPr>
              <a:t>鼻头缺损修复</a:t>
            </a:r>
            <a:endParaRPr lang="ru-RU" sz="1400" dirty="0">
              <a:ea typeface="SimSu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56676" y="4772959"/>
            <a:ext cx="1415772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CN" altLang="en-US" sz="1600" dirty="0">
                <a:latin typeface="Times New Roman"/>
                <a:ea typeface="SimSun"/>
                <a:cs typeface="Times New Roman"/>
              </a:rPr>
              <a:t>耳朵缺损修复</a:t>
            </a:r>
            <a:endParaRPr lang="ru-RU" sz="1600" dirty="0"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602573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/>
          <a:srcRect l="32845" r="24839" b="30946"/>
          <a:stretch/>
        </p:blipFill>
        <p:spPr bwMode="auto">
          <a:xfrm>
            <a:off x="1088271" y="548680"/>
            <a:ext cx="778975" cy="68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858119" y="431666"/>
            <a:ext cx="6283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8B81D2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МЕДИЦИНСКАЯ ИНИЦИАТИВА</a:t>
            </a:r>
            <a:endParaRPr lang="ru-RU" sz="3600" dirty="0">
              <a:solidFill>
                <a:srgbClr val="8B81D2">
                  <a:lumMod val="50000"/>
                </a:srgbClr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3850" y="1557338"/>
            <a:ext cx="8532813" cy="0"/>
          </a:xfrm>
          <a:prstGeom prst="line">
            <a:avLst/>
          </a:prstGeom>
          <a:ln>
            <a:solidFill>
              <a:srgbClr val="008A3E"/>
            </a:solidFill>
          </a:ln>
          <a:effectLst>
            <a:outerShdw blurRad="40000" dist="20000" dir="5400000" rotWithShape="0">
              <a:srgbClr val="217093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9512" y="1772816"/>
            <a:ext cx="8677151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Создание первого в Республике Беларусь многофункционального медицинского центра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 </a:t>
            </a:r>
            <a:r>
              <a:rPr lang="ru-RU" altLang="ru-RU" sz="2400" b="1" dirty="0" smtClean="0">
                <a:solidFill>
                  <a:srgbClr val="0070C0"/>
                </a:solidFill>
                <a:cs typeface="Arial" pitchFamily="34" charset="0"/>
                <a:sym typeface="Source Sans Pro" pitchFamily="34" charset="0"/>
              </a:rPr>
              <a:t>«Клиника боли»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zh-CN" altLang="en-US" sz="2400" b="1" dirty="0">
                <a:solidFill>
                  <a:srgbClr val="002060"/>
                </a:solidFill>
                <a:latin typeface="Times New Roman"/>
                <a:ea typeface="SimSun"/>
                <a:cs typeface="Times New Roman"/>
              </a:rPr>
              <a:t>在白俄罗斯共和国建立第一个</a:t>
            </a:r>
            <a:r>
              <a:rPr lang="en-US" altLang="zh-CN" sz="2400" b="1" dirty="0">
                <a:solidFill>
                  <a:srgbClr val="002060"/>
                </a:solidFill>
                <a:latin typeface="Times New Roman"/>
                <a:ea typeface="SimSun"/>
                <a:cs typeface="Times New Roman"/>
              </a:rPr>
              <a:t>《</a:t>
            </a:r>
            <a:r>
              <a:rPr lang="zh-CN" altLang="en-US" sz="2400" b="1" dirty="0">
                <a:solidFill>
                  <a:srgbClr val="002060"/>
                </a:solidFill>
                <a:latin typeface="Times New Roman"/>
                <a:ea typeface="SimSun"/>
                <a:cs typeface="Times New Roman"/>
              </a:rPr>
              <a:t>痛疼医院</a:t>
            </a:r>
            <a:r>
              <a:rPr lang="en-US" altLang="zh-CN" sz="2400" b="1" dirty="0">
                <a:solidFill>
                  <a:srgbClr val="002060"/>
                </a:solidFill>
                <a:latin typeface="Times New Roman"/>
                <a:ea typeface="SimSun"/>
                <a:cs typeface="Times New Roman"/>
              </a:rPr>
              <a:t>》</a:t>
            </a:r>
            <a:endParaRPr lang="ru-RU" sz="2400" b="1" dirty="0">
              <a:solidFill>
                <a:srgbClr val="002060"/>
              </a:solidFill>
              <a:ea typeface="SimSun"/>
              <a:cs typeface="Times New Roman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3A81BA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Картинки по запросу клиника бол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88" r="8820"/>
          <a:stretch/>
        </p:blipFill>
        <p:spPr bwMode="auto">
          <a:xfrm>
            <a:off x="4844938" y="4077072"/>
            <a:ext cx="3129609" cy="2465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340141"/>
            <a:ext cx="3850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Ориентировочный </a:t>
            </a:r>
            <a:r>
              <a:rPr lang="ru-RU" sz="2000" b="1" dirty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объем инвестиций  </a:t>
            </a:r>
            <a:r>
              <a:rPr lang="ru-RU" sz="2000" b="1" dirty="0" smtClean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- 15 </a:t>
            </a:r>
            <a:r>
              <a:rPr lang="ru-RU" sz="2000" b="1" dirty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млн. </a:t>
            </a:r>
            <a:r>
              <a:rPr lang="ru-RU" sz="2000" b="1" dirty="0" smtClean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долл.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Средний чек – 150-650 долл.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Более 1000 посещений в сутки </a:t>
            </a:r>
            <a:endParaRPr lang="ru-RU" sz="2000" b="1" dirty="0">
              <a:solidFill>
                <a:srgbClr val="415665"/>
              </a:solidFill>
              <a:latin typeface="Calibri" panose="020F0502020204030204" pitchFamily="34" charset="0"/>
              <a:cs typeface="Arial" pitchFamily="34" charset="0"/>
              <a:sym typeface="Source Sans Pro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Динамический </a:t>
            </a:r>
            <a:r>
              <a:rPr lang="ru-RU" sz="2000" b="1" dirty="0" smtClean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срок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окупаемости  </a:t>
            </a:r>
            <a:r>
              <a:rPr lang="ru-RU" sz="2000" b="1" dirty="0">
                <a:solidFill>
                  <a:srgbClr val="415665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- 5,6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9577" y="425576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415665"/>
              </a:solidFill>
              <a:latin typeface="Calibri" panose="020F0502020204030204" pitchFamily="34" charset="0"/>
              <a:cs typeface="Arial" pitchFamily="34" charset="0"/>
              <a:sym typeface="Source Sans Pro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415665"/>
              </a:solidFill>
              <a:latin typeface="Calibri" panose="020F0502020204030204" pitchFamily="34" charset="0"/>
              <a:cs typeface="Arial" pitchFamily="34" charset="0"/>
              <a:sym typeface="Source Sans Pro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0482" y="3492037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Более 23% населения </a:t>
            </a: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cs typeface="Arial" pitchFamily="34" charset="0"/>
                <a:sym typeface="Source Sans Pro" pitchFamily="34" charset="0"/>
              </a:rPr>
              <a:t>страдают от постоянной боли</a:t>
            </a:r>
          </a:p>
        </p:txBody>
      </p:sp>
    </p:spTree>
    <p:extLst>
      <p:ext uri="{BB962C8B-B14F-4D97-AF65-F5344CB8AC3E}">
        <p14:creationId xmlns="" xmlns:p14="http://schemas.microsoft.com/office/powerpoint/2010/main" val="2174637994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/>
          <a:srcRect l="32845" r="24839" b="30946"/>
          <a:stretch/>
        </p:blipFill>
        <p:spPr bwMode="auto">
          <a:xfrm>
            <a:off x="1088271" y="548680"/>
            <a:ext cx="778975" cy="68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858119" y="431666"/>
            <a:ext cx="6283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8B81D2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МЕДИЦИНСКАЯ ИНИЦИАТИВА</a:t>
            </a:r>
            <a:endParaRPr lang="ru-RU" sz="3600" dirty="0">
              <a:solidFill>
                <a:srgbClr val="8B81D2">
                  <a:lumMod val="50000"/>
                </a:srgbClr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3850" y="1557338"/>
            <a:ext cx="8532813" cy="0"/>
          </a:xfrm>
          <a:prstGeom prst="line">
            <a:avLst/>
          </a:prstGeom>
          <a:ln>
            <a:solidFill>
              <a:srgbClr val="008A3E"/>
            </a:solidFill>
          </a:ln>
          <a:effectLst>
            <a:outerShdw blurRad="40000" dist="20000" dir="5400000" rotWithShape="0">
              <a:srgbClr val="217093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0958" y="1582339"/>
            <a:ext cx="86771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70C0"/>
                </a:solidFill>
                <a:cs typeface="Arial" pitchFamily="34" charset="0"/>
                <a:sym typeface="Source Sans Pro" pitchFamily="34" charset="0"/>
              </a:rPr>
              <a:t>Организация белорусско-китайской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70C0"/>
                </a:solidFill>
                <a:cs typeface="Arial" pitchFamily="34" charset="0"/>
                <a:sym typeface="Source Sans Pro" pitchFamily="34" charset="0"/>
              </a:rPr>
              <a:t>телемедицинской платформы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0070C0"/>
              </a:solidFill>
              <a:cs typeface="Arial" pitchFamily="34" charset="0"/>
              <a:sym typeface="Source Sans Pro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2060"/>
                </a:solidFill>
                <a:latin typeface="Times New Roman"/>
                <a:ea typeface="SimSun"/>
                <a:cs typeface="Times New Roman"/>
              </a:rPr>
              <a:t>成立白中远程医疗平台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624" y="3412114"/>
            <a:ext cx="535915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altLang="ru-RU" b="1" dirty="0" err="1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мониторирование</a:t>
            </a:r>
            <a:r>
              <a:rPr lang="ru-RU" altLang="ru-RU" b="1" dirty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 витальных функций  </a:t>
            </a:r>
            <a:r>
              <a:rPr lang="ru-RU" altLang="ru-RU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онлайн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CN" altLang="en-US" dirty="0" smtClean="0">
                <a:latin typeface="Times New Roman"/>
                <a:ea typeface="SimSun"/>
                <a:cs typeface="Times New Roman"/>
              </a:rPr>
              <a:t>在</a:t>
            </a:r>
            <a:r>
              <a:rPr lang="zh-CN" altLang="en-US" dirty="0">
                <a:latin typeface="Times New Roman"/>
                <a:ea typeface="SimSun"/>
                <a:cs typeface="Times New Roman"/>
              </a:rPr>
              <a:t>线身体检</a:t>
            </a:r>
            <a:r>
              <a:rPr lang="zh-CN" altLang="en-US" dirty="0" smtClean="0">
                <a:latin typeface="Times New Roman"/>
                <a:ea typeface="SimSun"/>
                <a:cs typeface="Times New Roman"/>
              </a:rPr>
              <a:t>查</a:t>
            </a:r>
            <a:endParaRPr lang="ru-RU" altLang="ru-RU" b="1" dirty="0" smtClean="0">
              <a:solidFill>
                <a:srgbClr val="415665"/>
              </a:solidFill>
              <a:cs typeface="Arial" pitchFamily="34" charset="0"/>
              <a:sym typeface="Source Sans Pro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altLang="ru-RU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дистанционное медицинское консультирование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altLang="ru-RU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 </a:t>
            </a:r>
            <a:r>
              <a:rPr lang="zh-CN" altLang="en-US" dirty="0" smtClean="0">
                <a:latin typeface="Times New Roman"/>
                <a:ea typeface="SimSun"/>
                <a:cs typeface="Times New Roman"/>
              </a:rPr>
              <a:t>远</a:t>
            </a:r>
            <a:r>
              <a:rPr lang="zh-CN" altLang="en-US" dirty="0">
                <a:latin typeface="Times New Roman"/>
                <a:ea typeface="SimSun"/>
                <a:cs typeface="Times New Roman"/>
              </a:rPr>
              <a:t>程医疗咨</a:t>
            </a:r>
            <a:r>
              <a:rPr lang="zh-CN" altLang="en-US" dirty="0" smtClean="0">
                <a:latin typeface="Times New Roman"/>
                <a:ea typeface="SimSun"/>
                <a:cs typeface="Times New Roman"/>
              </a:rPr>
              <a:t>询</a:t>
            </a:r>
            <a:endParaRPr lang="ru-RU" altLang="ru-RU" b="1" dirty="0">
              <a:solidFill>
                <a:srgbClr val="415665"/>
              </a:solidFill>
              <a:cs typeface="Arial" pitchFamily="34" charset="0"/>
              <a:sym typeface="Source Sans Pro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altLang="ru-RU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информационная поддержка (</a:t>
            </a:r>
            <a:r>
              <a:rPr lang="ru-RU" altLang="ru-RU" b="1" dirty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педиатрия, терапия, гериатрия</a:t>
            </a:r>
            <a:r>
              <a:rPr lang="ru-RU" altLang="ru-RU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)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altLang="ru-RU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 </a:t>
            </a:r>
            <a:r>
              <a:rPr lang="zh-CN" altLang="en-US" dirty="0" smtClean="0">
                <a:latin typeface="Times New Roman"/>
                <a:ea typeface="SimSun"/>
                <a:cs typeface="Times New Roman"/>
              </a:rPr>
              <a:t>信</a:t>
            </a:r>
            <a:r>
              <a:rPr lang="zh-CN" altLang="en-US" dirty="0">
                <a:latin typeface="Times New Roman"/>
                <a:ea typeface="SimSun"/>
                <a:cs typeface="Times New Roman"/>
              </a:rPr>
              <a:t>息服务（儿科治疗、内科治疗、老年病治疗</a:t>
            </a:r>
            <a:r>
              <a:rPr lang="zh-CN" altLang="en-US" dirty="0" smtClean="0">
                <a:latin typeface="Times New Roman"/>
                <a:ea typeface="SimSun"/>
                <a:cs typeface="Times New Roman"/>
              </a:rPr>
              <a:t>）</a:t>
            </a:r>
            <a:endParaRPr lang="ru-RU" altLang="ru-RU" b="1" dirty="0" smtClean="0">
              <a:solidFill>
                <a:srgbClr val="415665"/>
              </a:solidFill>
              <a:cs typeface="Arial" pitchFamily="34" charset="0"/>
              <a:sym typeface="Source Sans Pro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altLang="ru-RU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личный диетолог  </a:t>
            </a:r>
            <a:r>
              <a:rPr lang="zh-CN" altLang="en-US" dirty="0" smtClean="0">
                <a:latin typeface="Times New Roman"/>
                <a:ea typeface="SimSun"/>
                <a:cs typeface="Times New Roman"/>
              </a:rPr>
              <a:t>私</a:t>
            </a:r>
            <a:r>
              <a:rPr lang="zh-CN" altLang="en-US" dirty="0">
                <a:latin typeface="Times New Roman"/>
                <a:ea typeface="SimSun"/>
                <a:cs typeface="Times New Roman"/>
              </a:rPr>
              <a:t>人营养医</a:t>
            </a:r>
            <a:r>
              <a:rPr lang="zh-CN" altLang="en-US" dirty="0" smtClean="0">
                <a:latin typeface="Times New Roman"/>
                <a:ea typeface="SimSun"/>
                <a:cs typeface="Times New Roman"/>
              </a:rPr>
              <a:t>师</a:t>
            </a:r>
            <a:endParaRPr lang="ru-RU" altLang="ru-RU" b="1" dirty="0" smtClean="0">
              <a:solidFill>
                <a:srgbClr val="415665"/>
              </a:solidFill>
              <a:cs typeface="Arial" pitchFamily="34" charset="0"/>
              <a:sym typeface="Source Sans Pro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altLang="ru-RU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дистанционная сиделка    </a:t>
            </a:r>
            <a:r>
              <a:rPr lang="zh-CN" altLang="en-US" dirty="0" smtClean="0">
                <a:latin typeface="Times New Roman"/>
                <a:ea typeface="SimSun"/>
                <a:cs typeface="Times New Roman"/>
              </a:rPr>
              <a:t>远程助理</a:t>
            </a:r>
            <a:endParaRPr lang="ru-RU" dirty="0" smtClean="0">
              <a:ea typeface="SimSu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altLang="ru-RU" b="1" dirty="0" smtClean="0">
                <a:solidFill>
                  <a:srgbClr val="415665"/>
                </a:solidFill>
                <a:cs typeface="Arial" pitchFamily="34" charset="0"/>
                <a:sym typeface="Source Sans Pro" pitchFamily="34" charset="0"/>
              </a:rPr>
              <a:t>медицинский и экотуризм   </a:t>
            </a:r>
            <a:r>
              <a:rPr lang="zh-CN" altLang="en-US" dirty="0" smtClean="0">
                <a:latin typeface="Times New Roman"/>
                <a:ea typeface="SimSun"/>
                <a:cs typeface="Times New Roman"/>
              </a:rPr>
              <a:t>医</a:t>
            </a:r>
            <a:r>
              <a:rPr lang="zh-CN" altLang="en-US" dirty="0">
                <a:latin typeface="Times New Roman"/>
                <a:ea typeface="SimSun"/>
                <a:cs typeface="Times New Roman"/>
              </a:rPr>
              <a:t>疗与生态旅游</a:t>
            </a:r>
            <a:endParaRPr lang="ru-RU" sz="1600" dirty="0">
              <a:ea typeface="SimSun"/>
              <a:cs typeface="Times New Roman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b="1" dirty="0" smtClean="0">
              <a:solidFill>
                <a:srgbClr val="415665"/>
              </a:solidFill>
              <a:cs typeface="Arial" pitchFamily="34" charset="0"/>
              <a:sym typeface="Source Sans Pro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/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019" r="471"/>
          <a:stretch/>
        </p:blipFill>
        <p:spPr bwMode="auto">
          <a:xfrm>
            <a:off x="5466658" y="3501008"/>
            <a:ext cx="2777750" cy="321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85953787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Другая 1">
      <a:majorFont>
        <a:latin typeface="Arial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670</Words>
  <Application>Microsoft Office PowerPoint</Application>
  <PresentationFormat>Экран (4:3)</PresentationFormat>
  <Paragraphs>83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Cerimon 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Adamovich.Vitali</cp:lastModifiedBy>
  <cp:revision>66</cp:revision>
  <dcterms:created xsi:type="dcterms:W3CDTF">2018-09-05T19:05:15Z</dcterms:created>
  <dcterms:modified xsi:type="dcterms:W3CDTF">2018-11-02T20:16:30Z</dcterms:modified>
</cp:coreProperties>
</file>