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gif" ContentType="image/gif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embedTrueTypeFonts="1">
  <p:sldMasterIdLst>
    <p:sldMasterId id="2147483692" r:id="rId4"/>
  </p:sldMasterIdLst>
  <p:notesMasterIdLst>
    <p:notesMasterId r:id="rId16"/>
  </p:notesMasterIdLst>
  <p:handoutMasterIdLst>
    <p:handoutMasterId r:id="rId17"/>
  </p:handoutMasterIdLst>
  <p:sldIdLst>
    <p:sldId id="412" r:id="rId5"/>
    <p:sldId id="436" r:id="rId6"/>
    <p:sldId id="418" r:id="rId7"/>
    <p:sldId id="437" r:id="rId8"/>
    <p:sldId id="438" r:id="rId9"/>
    <p:sldId id="439" r:id="rId10"/>
    <p:sldId id="432" r:id="rId11"/>
    <p:sldId id="419" r:id="rId12"/>
    <p:sldId id="422" r:id="rId13"/>
    <p:sldId id="440" r:id="rId14"/>
    <p:sldId id="398" r:id="rId15"/>
  </p:sldIdLst>
  <p:sldSz cx="9144000" cy="6858000" type="screen4x3"/>
  <p:notesSz cx="7010400" cy="9296400"/>
  <p:embeddedFontLst>
    <p:embeddedFont>
      <p:font typeface="Open Sans" panose="020B0606030504020204" pitchFamily="34" charset="0"/>
      <p:regular r:id="rId18"/>
      <p:bold r:id="rId19"/>
      <p:italic r:id="rId20"/>
      <p:boldItalic r:id="rId21"/>
    </p:embeddedFont>
    <p:embeddedFont>
      <p:font typeface="Open Sans Light" panose="020B0306030504020204" pitchFamily="34" charset="0"/>
      <p:regular r:id="rId22"/>
      <p:italic r:id="rId23"/>
    </p:embeddedFont>
    <p:embeddedFont>
      <p:font typeface="Calibri" panose="020F0502020204030204" pitchFamily="34" charset="0"/>
      <p:regular r:id="rId24"/>
      <p:bold r:id="rId25"/>
      <p:italic r:id="rId26"/>
      <p:boldItalic r:id="rId27"/>
    </p:embeddedFont>
    <p:embeddedFont>
      <p:font typeface="Open Sans Extrabold" panose="020B0906030804020204" pitchFamily="34" charset="0"/>
      <p:bold r:id="rId28"/>
      <p:boldItalic r:id="rId29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28" userDrawn="1">
          <p15:clr>
            <a:srgbClr val="A4A3A4"/>
          </p15:clr>
        </p15:guide>
        <p15:guide id="2" pos="2209" userDrawn="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Liubetskaya, Sviatlana" initials="LS" lastIdx="1" clrIdx="0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89D39"/>
    <a:srgbClr val="2E74B8"/>
    <a:srgbClr val="A77097"/>
    <a:srgbClr val="00A99D"/>
    <a:srgbClr val="4B6C7E"/>
    <a:srgbClr val="5868A0"/>
    <a:srgbClr val="22B573"/>
    <a:srgbClr val="041690"/>
    <a:srgbClr val="B3B3B3"/>
    <a:srgbClr val="CCCC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8D230F3-CF80-4859-8CE7-A43EE81993B5}" styleName="Light Style 1 - Accent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400" autoAdjust="0"/>
    <p:restoredTop sz="96433" autoAdjust="0"/>
  </p:normalViewPr>
  <p:slideViewPr>
    <p:cSldViewPr>
      <p:cViewPr varScale="1">
        <p:scale>
          <a:sx n="83" d="100"/>
          <a:sy n="83" d="100"/>
        </p:scale>
        <p:origin x="1598" y="8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84" d="100"/>
          <a:sy n="84" d="100"/>
        </p:scale>
        <p:origin x="3822" y="108"/>
      </p:cViewPr>
      <p:guideLst>
        <p:guide orient="horz" pos="2928"/>
        <p:guide pos="2209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font" Target="fonts/font1.fntdata"/><Relationship Id="rId26" Type="http://schemas.openxmlformats.org/officeDocument/2006/relationships/font" Target="fonts/font9.fntdata"/><Relationship Id="rId3" Type="http://schemas.openxmlformats.org/officeDocument/2006/relationships/customXml" Target="../customXml/item3.xml"/><Relationship Id="rId21" Type="http://schemas.openxmlformats.org/officeDocument/2006/relationships/font" Target="fonts/font4.fntdata"/><Relationship Id="rId34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handoutMaster" Target="handoutMasters/handoutMaster1.xml"/><Relationship Id="rId25" Type="http://schemas.openxmlformats.org/officeDocument/2006/relationships/font" Target="fonts/font8.fntdata"/><Relationship Id="rId33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notesMaster" Target="notesMasters/notesMaster1.xml"/><Relationship Id="rId20" Type="http://schemas.openxmlformats.org/officeDocument/2006/relationships/font" Target="fonts/font3.fntdata"/><Relationship Id="rId29" Type="http://schemas.openxmlformats.org/officeDocument/2006/relationships/font" Target="fonts/font12.fntdata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font" Target="fonts/font7.fntdata"/><Relationship Id="rId32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font" Target="fonts/font6.fntdata"/><Relationship Id="rId28" Type="http://schemas.openxmlformats.org/officeDocument/2006/relationships/font" Target="fonts/font11.fntdata"/><Relationship Id="rId10" Type="http://schemas.openxmlformats.org/officeDocument/2006/relationships/slide" Target="slides/slide6.xml"/><Relationship Id="rId19" Type="http://schemas.openxmlformats.org/officeDocument/2006/relationships/font" Target="fonts/font2.fntdata"/><Relationship Id="rId31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font" Target="fonts/font5.fntdata"/><Relationship Id="rId27" Type="http://schemas.openxmlformats.org/officeDocument/2006/relationships/font" Target="fonts/font10.fntdata"/><Relationship Id="rId30" Type="http://schemas.openxmlformats.org/officeDocument/2006/relationships/commentAuthors" Target="commentAuthors.xml"/><Relationship Id="rId8" Type="http://schemas.openxmlformats.org/officeDocument/2006/relationships/slide" Target="slides/slide4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9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775DDF54-04F0-40EA-B185-2E6728E0FD6D}" type="datetimeFigureOut">
              <a:rPr lang="en-US" smtClean="0"/>
              <a:t>9/18/2018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1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9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BD5A8CA7-89D1-4160-9CA2-D503145E1B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80624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9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9081217A-C0D0-417B-8479-0D772BD53E14}" type="datetimeFigureOut">
              <a:rPr lang="en-US" smtClean="0"/>
              <a:t>9/18/2018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1" y="4415790"/>
            <a:ext cx="5608320" cy="4183380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9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A16AE0A7-0DF4-46E1-9969-9CDCDDF9F8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509254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6AE0A7-0DF4-46E1-9969-9CDCDDF9F825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597680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2895599"/>
            <a:ext cx="6858000" cy="2209801"/>
          </a:xfrm>
        </p:spPr>
        <p:txBody>
          <a:bodyPr anchor="b">
            <a:normAutofit/>
          </a:bodyPr>
          <a:lstStyle>
            <a:lvl1pPr algn="ctr">
              <a:defRPr sz="4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362200" y="5943600"/>
            <a:ext cx="4419600" cy="3810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bg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7" name="Прямоугольник 4"/>
          <p:cNvSpPr/>
          <p:nvPr userDrawn="1"/>
        </p:nvSpPr>
        <p:spPr>
          <a:xfrm>
            <a:off x="0" y="0"/>
            <a:ext cx="9144000" cy="1565243"/>
          </a:xfrm>
          <a:prstGeom prst="rect">
            <a:avLst/>
          </a:prstGeom>
          <a:solidFill>
            <a:srgbClr val="005EB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rgbClr val="0847A9"/>
                </a:solidFill>
              </a:rPr>
              <a:t> </a:t>
            </a:r>
            <a:endParaRPr lang="ru-RU" dirty="0">
              <a:solidFill>
                <a:srgbClr val="0847A9"/>
              </a:solidFill>
            </a:endParaRPr>
          </a:p>
        </p:txBody>
      </p:sp>
      <p:sp>
        <p:nvSpPr>
          <p:cNvPr id="8" name="Прямоугольник 5"/>
          <p:cNvSpPr/>
          <p:nvPr userDrawn="1"/>
        </p:nvSpPr>
        <p:spPr>
          <a:xfrm>
            <a:off x="0" y="1475818"/>
            <a:ext cx="9144000" cy="90891"/>
          </a:xfrm>
          <a:prstGeom prst="rect">
            <a:avLst/>
          </a:prstGeom>
          <a:solidFill>
            <a:srgbClr val="3B953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rgbClr val="0847A9"/>
                </a:solidFill>
              </a:rPr>
              <a:t> </a:t>
            </a:r>
            <a:endParaRPr lang="ru-RU" dirty="0">
              <a:solidFill>
                <a:srgbClr val="0847A9"/>
              </a:solidFill>
            </a:endParaRPr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861924" y="457200"/>
            <a:ext cx="3420152" cy="6840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097297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2895599"/>
            <a:ext cx="6858000" cy="2209801"/>
          </a:xfrm>
        </p:spPr>
        <p:txBody>
          <a:bodyPr anchor="b">
            <a:normAutofit/>
          </a:bodyPr>
          <a:lstStyle>
            <a:lvl1pPr algn="ctr">
              <a:defRPr sz="4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362200" y="5943600"/>
            <a:ext cx="4419600" cy="3810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bg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7" name="Прямоугольник 4"/>
          <p:cNvSpPr/>
          <p:nvPr userDrawn="1"/>
        </p:nvSpPr>
        <p:spPr>
          <a:xfrm>
            <a:off x="0" y="0"/>
            <a:ext cx="9144000" cy="1565243"/>
          </a:xfrm>
          <a:prstGeom prst="rect">
            <a:avLst/>
          </a:prstGeom>
          <a:solidFill>
            <a:srgbClr val="005EB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rgbClr val="0847A9"/>
                </a:solidFill>
              </a:rPr>
              <a:t> </a:t>
            </a:r>
            <a:endParaRPr lang="ru-RU" dirty="0">
              <a:solidFill>
                <a:srgbClr val="0847A9"/>
              </a:solidFill>
            </a:endParaRPr>
          </a:p>
        </p:txBody>
      </p:sp>
      <p:sp>
        <p:nvSpPr>
          <p:cNvPr id="8" name="Прямоугольник 5"/>
          <p:cNvSpPr/>
          <p:nvPr userDrawn="1"/>
        </p:nvSpPr>
        <p:spPr>
          <a:xfrm>
            <a:off x="0" y="1475818"/>
            <a:ext cx="9144000" cy="90891"/>
          </a:xfrm>
          <a:prstGeom prst="rect">
            <a:avLst/>
          </a:prstGeom>
          <a:solidFill>
            <a:srgbClr val="3B953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rgbClr val="0847A9"/>
                </a:solidFill>
              </a:rPr>
              <a:t> </a:t>
            </a:r>
            <a:endParaRPr lang="ru-RU" dirty="0">
              <a:solidFill>
                <a:srgbClr val="0847A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9853415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4084"/>
            <a:ext cx="8534400" cy="679448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628650" y="1371600"/>
            <a:ext cx="7886700" cy="4038600"/>
          </a:xfrm>
        </p:spPr>
        <p:txBody>
          <a:bodyPr>
            <a:normAutofit/>
          </a:bodyPr>
          <a:lstStyle>
            <a:lvl1pPr marL="0" indent="0">
              <a:lnSpc>
                <a:spcPct val="120000"/>
              </a:lnSpc>
              <a:buNone/>
              <a:defRPr sz="1800">
                <a:solidFill>
                  <a:schemeClr val="accent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>
              <a:lnSpc>
                <a:spcPct val="120000"/>
              </a:lnSpc>
              <a:defRPr sz="1600">
                <a:solidFill>
                  <a:schemeClr val="accent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>
              <a:lnSpc>
                <a:spcPct val="120000"/>
              </a:lnSpc>
              <a:defRPr sz="1400">
                <a:solidFill>
                  <a:schemeClr val="accent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>
              <a:lnSpc>
                <a:spcPct val="120000"/>
              </a:lnSpc>
              <a:defRPr sz="1200">
                <a:solidFill>
                  <a:schemeClr val="accent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>
              <a:lnSpc>
                <a:spcPct val="120000"/>
              </a:lnSpc>
              <a:defRPr sz="1200">
                <a:solidFill>
                  <a:schemeClr val="accent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6743700" y="6569195"/>
            <a:ext cx="2057400" cy="27460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be-BY" smtClean="0"/>
              <a:t> </a:t>
            </a:r>
            <a:r>
              <a:rPr lang="en-US" smtClean="0"/>
              <a:t>Page </a:t>
            </a:r>
            <a:fld id="{12348FFD-1466-4BD0-BBB0-54B76D33130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6410910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7626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C8B5DEA2-77F4-49AA-99F1-7FA0FF6FBB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497292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Title and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 Placeholder 15"/>
          <p:cNvSpPr>
            <a:spLocks noGrp="1"/>
          </p:cNvSpPr>
          <p:nvPr>
            <p:ph type="body" sz="quarter" idx="10"/>
          </p:nvPr>
        </p:nvSpPr>
        <p:spPr>
          <a:xfrm>
            <a:off x="762000" y="1905000"/>
            <a:ext cx="3429000" cy="3505200"/>
          </a:xfrm>
        </p:spPr>
        <p:txBody>
          <a:bodyPr/>
          <a:lstStyle>
            <a:lvl1pPr>
              <a:defRPr sz="2000">
                <a:solidFill>
                  <a:srgbClr val="606060"/>
                </a:solidFill>
                <a:latin typeface="Open Sans Light" pitchFamily="34" charset="0"/>
                <a:ea typeface="Open Sans Light" pitchFamily="34" charset="0"/>
                <a:cs typeface="Open Sans Light" pitchFamily="34" charset="0"/>
              </a:defRPr>
            </a:lvl1pPr>
            <a:lvl2pPr>
              <a:defRPr>
                <a:solidFill>
                  <a:srgbClr val="606060"/>
                </a:solidFill>
                <a:latin typeface="Open Sans Light" pitchFamily="34" charset="0"/>
                <a:ea typeface="Open Sans Light" pitchFamily="34" charset="0"/>
                <a:cs typeface="Open Sans Light" pitchFamily="34" charset="0"/>
              </a:defRPr>
            </a:lvl2pPr>
            <a:lvl3pPr>
              <a:defRPr>
                <a:solidFill>
                  <a:srgbClr val="606060"/>
                </a:solidFill>
                <a:latin typeface="Open Sans Light" pitchFamily="34" charset="0"/>
                <a:ea typeface="Open Sans Light" pitchFamily="34" charset="0"/>
                <a:cs typeface="Open Sans Light" pitchFamily="34" charset="0"/>
              </a:defRPr>
            </a:lvl3pPr>
            <a:lvl4pPr>
              <a:defRPr>
                <a:solidFill>
                  <a:srgbClr val="606060"/>
                </a:solidFill>
                <a:latin typeface="Open Sans Light" pitchFamily="34" charset="0"/>
                <a:ea typeface="Open Sans Light" pitchFamily="34" charset="0"/>
                <a:cs typeface="Open Sans Light" pitchFamily="34" charset="0"/>
              </a:defRPr>
            </a:lvl4pPr>
            <a:lvl5pPr>
              <a:defRPr>
                <a:solidFill>
                  <a:srgbClr val="606060"/>
                </a:solidFill>
                <a:latin typeface="Open Sans Light" pitchFamily="34" charset="0"/>
                <a:ea typeface="Open Sans Light" pitchFamily="34" charset="0"/>
                <a:cs typeface="Open Sans Light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4084"/>
            <a:ext cx="7886700" cy="679448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Text Placeholder 15"/>
          <p:cNvSpPr>
            <a:spLocks noGrp="1"/>
          </p:cNvSpPr>
          <p:nvPr>
            <p:ph type="body" sz="quarter" idx="11"/>
          </p:nvPr>
        </p:nvSpPr>
        <p:spPr>
          <a:xfrm>
            <a:off x="4953000" y="1905000"/>
            <a:ext cx="3429000" cy="3505200"/>
          </a:xfrm>
        </p:spPr>
        <p:txBody>
          <a:bodyPr/>
          <a:lstStyle>
            <a:lvl1pPr>
              <a:defRPr sz="2000">
                <a:solidFill>
                  <a:srgbClr val="606060"/>
                </a:solidFill>
                <a:latin typeface="Open Sans Light" pitchFamily="34" charset="0"/>
                <a:ea typeface="Open Sans Light" pitchFamily="34" charset="0"/>
                <a:cs typeface="Open Sans Light" pitchFamily="34" charset="0"/>
              </a:defRPr>
            </a:lvl1pPr>
            <a:lvl2pPr>
              <a:defRPr>
                <a:solidFill>
                  <a:srgbClr val="606060"/>
                </a:solidFill>
                <a:latin typeface="Open Sans Light" pitchFamily="34" charset="0"/>
                <a:ea typeface="Open Sans Light" pitchFamily="34" charset="0"/>
                <a:cs typeface="Open Sans Light" pitchFamily="34" charset="0"/>
              </a:defRPr>
            </a:lvl2pPr>
            <a:lvl3pPr>
              <a:defRPr>
                <a:solidFill>
                  <a:srgbClr val="606060"/>
                </a:solidFill>
                <a:latin typeface="Open Sans Light" pitchFamily="34" charset="0"/>
                <a:ea typeface="Open Sans Light" pitchFamily="34" charset="0"/>
                <a:cs typeface="Open Sans Light" pitchFamily="34" charset="0"/>
              </a:defRPr>
            </a:lvl3pPr>
            <a:lvl4pPr>
              <a:defRPr>
                <a:solidFill>
                  <a:srgbClr val="606060"/>
                </a:solidFill>
                <a:latin typeface="Open Sans Light" pitchFamily="34" charset="0"/>
                <a:ea typeface="Open Sans Light" pitchFamily="34" charset="0"/>
                <a:cs typeface="Open Sans Light" pitchFamily="34" charset="0"/>
              </a:defRPr>
            </a:lvl4pPr>
            <a:lvl5pPr>
              <a:defRPr>
                <a:solidFill>
                  <a:srgbClr val="606060"/>
                </a:solidFill>
                <a:latin typeface="Open Sans Light" pitchFamily="34" charset="0"/>
                <a:ea typeface="Open Sans Light" pitchFamily="34" charset="0"/>
                <a:cs typeface="Open Sans Light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9720830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emf"/><Relationship Id="rId3" Type="http://schemas.openxmlformats.org/officeDocument/2006/relationships/slideLayout" Target="../slideLayouts/slideLayout3.xml"/><Relationship Id="rId7" Type="http://schemas.openxmlformats.org/officeDocument/2006/relationships/hyperlink" Target="http://www.scnsoft.com/" TargetMode="Externa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6"/>
          <p:cNvSpPr/>
          <p:nvPr userDrawn="1"/>
        </p:nvSpPr>
        <p:spPr>
          <a:xfrm>
            <a:off x="0" y="6555002"/>
            <a:ext cx="9144000" cy="302998"/>
          </a:xfrm>
          <a:prstGeom prst="rect">
            <a:avLst/>
          </a:prstGeom>
          <a:solidFill>
            <a:srgbClr val="005EB8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Прямоугольник 4"/>
          <p:cNvSpPr/>
          <p:nvPr userDrawn="1"/>
        </p:nvSpPr>
        <p:spPr>
          <a:xfrm>
            <a:off x="0" y="-2"/>
            <a:ext cx="9144000" cy="831850"/>
          </a:xfrm>
          <a:prstGeom prst="rect">
            <a:avLst/>
          </a:prstGeom>
          <a:solidFill>
            <a:srgbClr val="005EB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rgbClr val="0847A9"/>
                </a:solidFill>
              </a:rPr>
              <a:t> </a:t>
            </a:r>
            <a:endParaRPr lang="ru-RU" dirty="0">
              <a:solidFill>
                <a:srgbClr val="0847A9"/>
              </a:solidFill>
            </a:endParaRPr>
          </a:p>
        </p:txBody>
      </p:sp>
      <p:sp>
        <p:nvSpPr>
          <p:cNvPr id="9" name="Прямоугольник 5"/>
          <p:cNvSpPr/>
          <p:nvPr userDrawn="1"/>
        </p:nvSpPr>
        <p:spPr>
          <a:xfrm>
            <a:off x="0" y="831848"/>
            <a:ext cx="9144000" cy="90891"/>
          </a:xfrm>
          <a:prstGeom prst="rect">
            <a:avLst/>
          </a:prstGeom>
          <a:solidFill>
            <a:srgbClr val="48A23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rgbClr val="0847A9"/>
                </a:solidFill>
              </a:rPr>
              <a:t> </a:t>
            </a:r>
            <a:endParaRPr lang="ru-RU" dirty="0">
              <a:solidFill>
                <a:srgbClr val="0847A9"/>
              </a:solidFill>
            </a:endParaRPr>
          </a:p>
        </p:txBody>
      </p:sp>
      <p:sp>
        <p:nvSpPr>
          <p:cNvPr id="10" name="TextBox 9"/>
          <p:cNvSpPr txBox="1"/>
          <p:nvPr userDrawn="1"/>
        </p:nvSpPr>
        <p:spPr>
          <a:xfrm>
            <a:off x="2971800" y="6583390"/>
            <a:ext cx="32004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000" u="sng" baseline="0" dirty="0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hlinkClick r:id="rId7"/>
              </a:rPr>
              <a:t>www.scnsoft.com</a:t>
            </a:r>
            <a:r>
              <a:rPr lang="en-US" sz="1000" u="none" baseline="0" dirty="0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 </a:t>
            </a:r>
            <a:r>
              <a:rPr lang="be-BY" sz="1000" u="none" baseline="0" dirty="0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 </a:t>
            </a:r>
            <a:r>
              <a:rPr lang="en-US" sz="1000" u="none" baseline="0" dirty="0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©</a:t>
            </a:r>
            <a:r>
              <a:rPr lang="be-BY" sz="1000" u="none" baseline="0" dirty="0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201</a:t>
            </a:r>
            <a:r>
              <a:rPr lang="en-US" sz="1000" u="none" baseline="0" dirty="0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8</a:t>
            </a:r>
            <a:r>
              <a:rPr lang="be-BY" sz="1000" dirty="0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000" dirty="0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ScienceSoft ®</a:t>
            </a:r>
            <a:endParaRPr lang="en-US" sz="1100" u="sng" dirty="0">
              <a:solidFill>
                <a:schemeClr val="bg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81132"/>
            <a:ext cx="7886700" cy="67944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8"/>
          <a:stretch>
            <a:fillRect/>
          </a:stretch>
        </p:blipFill>
        <p:spPr>
          <a:xfrm>
            <a:off x="6977013" y="283079"/>
            <a:ext cx="1711358" cy="345849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6743700" y="6569195"/>
            <a:ext cx="2057400" cy="27460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en-US" smtClean="0"/>
              <a:t> Page </a:t>
            </a:r>
            <a:fld id="{12348FFD-1466-4BD0-BBB0-54B76D33130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310084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3" r:id="rId1"/>
    <p:sldLayoutId id="2147483709" r:id="rId2"/>
    <p:sldLayoutId id="2147483698" r:id="rId3"/>
    <p:sldLayoutId id="2147483703" r:id="rId4"/>
    <p:sldLayoutId id="2147483670" r:id="rId5"/>
  </p:sldLayoutIdLst>
  <p:timing>
    <p:tnLst>
      <p:par>
        <p:cTn id="1" dur="indefinite" restart="never" nodeType="tmRoot"/>
      </p:par>
    </p:tnLst>
  </p:timing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400" kern="1200" spc="-100" baseline="0">
          <a:solidFill>
            <a:schemeClr val="bg1"/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mailto:contact@scnsoft.com" TargetMode="External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3.xml"/><Relationship Id="rId4" Type="http://schemas.openxmlformats.org/officeDocument/2006/relationships/hyperlink" Target="http://www.scnsoft.com/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7.emf"/><Relationship Id="rId4" Type="http://schemas.openxmlformats.org/officeDocument/2006/relationships/image" Target="../media/image6.emf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emf"/><Relationship Id="rId3" Type="http://schemas.openxmlformats.org/officeDocument/2006/relationships/image" Target="../media/image9.emf"/><Relationship Id="rId7" Type="http://schemas.openxmlformats.org/officeDocument/2006/relationships/image" Target="../media/image13.emf"/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2.emf"/><Relationship Id="rId5" Type="http://schemas.openxmlformats.org/officeDocument/2006/relationships/image" Target="../media/image11.emf"/><Relationship Id="rId4" Type="http://schemas.openxmlformats.org/officeDocument/2006/relationships/image" Target="../media/image10.emf"/><Relationship Id="rId9" Type="http://schemas.openxmlformats.org/officeDocument/2006/relationships/image" Target="../media/image15.emf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emf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image" Target="../media/image20.png"/><Relationship Id="rId7" Type="http://schemas.openxmlformats.org/officeDocument/2006/relationships/image" Target="../media/image24.png"/><Relationship Id="rId12" Type="http://schemas.openxmlformats.org/officeDocument/2006/relationships/image" Target="../media/image29.png"/><Relationship Id="rId2" Type="http://schemas.openxmlformats.org/officeDocument/2006/relationships/image" Target="../media/image19.emf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3.png"/><Relationship Id="rId11" Type="http://schemas.openxmlformats.org/officeDocument/2006/relationships/image" Target="../media/image28.png"/><Relationship Id="rId5" Type="http://schemas.openxmlformats.org/officeDocument/2006/relationships/image" Target="../media/image22.png"/><Relationship Id="rId10" Type="http://schemas.openxmlformats.org/officeDocument/2006/relationships/image" Target="../media/image27.png"/><Relationship Id="rId4" Type="http://schemas.openxmlformats.org/officeDocument/2006/relationships/image" Target="../media/image21.png"/><Relationship Id="rId9" Type="http://schemas.openxmlformats.org/officeDocument/2006/relationships/image" Target="../media/image26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jpeg"/><Relationship Id="rId3" Type="http://schemas.openxmlformats.org/officeDocument/2006/relationships/image" Target="../media/image31.gif"/><Relationship Id="rId7" Type="http://schemas.openxmlformats.org/officeDocument/2006/relationships/image" Target="../media/image35.png"/><Relationship Id="rId2" Type="http://schemas.openxmlformats.org/officeDocument/2006/relationships/image" Target="../media/image30.emf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4.png"/><Relationship Id="rId5" Type="http://schemas.openxmlformats.org/officeDocument/2006/relationships/image" Target="../media/image33.png"/><Relationship Id="rId4" Type="http://schemas.openxmlformats.org/officeDocument/2006/relationships/image" Target="../media/image32.png"/><Relationship Id="rId9" Type="http://schemas.openxmlformats.org/officeDocument/2006/relationships/image" Target="../media/image3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64727"/>
            <a:ext cx="9144000" cy="4992624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>
          <a:xfrm>
            <a:off x="1253067" y="3657600"/>
            <a:ext cx="6629400" cy="1447800"/>
          </a:xfrm>
          <a:prstGeom prst="rect">
            <a:avLst/>
          </a:prstGeom>
          <a:solidFill>
            <a:srgbClr val="005EB8">
              <a:alpha val="80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800" b="1" dirty="0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Обзор компании</a:t>
            </a:r>
            <a:endParaRPr lang="en-US" sz="4800" b="1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18878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5" name="Picture 11" descr="Image result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253" r="15220"/>
          <a:stretch/>
        </p:blipFill>
        <p:spPr bwMode="auto">
          <a:xfrm flipH="1">
            <a:off x="0" y="922297"/>
            <a:ext cx="3657600" cy="56327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Блокчейн и криптовалюты</a:t>
            </a:r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4191000" y="1905000"/>
            <a:ext cx="4452913" cy="15992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0000"/>
              </a:lnSpc>
            </a:pPr>
            <a:r>
              <a:rPr lang="ru-RU" dirty="0" smtClean="0">
                <a:solidFill>
                  <a:schemeClr val="accent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— </a:t>
            </a:r>
            <a:r>
              <a:rPr lang="ru-RU" dirty="0">
                <a:solidFill>
                  <a:schemeClr val="accent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выстроенная по определённым правилам непрерывная последовательная цепочка блоков (связный список), содержащих </a:t>
            </a:r>
            <a:r>
              <a:rPr lang="ru-RU" dirty="0" smtClean="0">
                <a:solidFill>
                  <a:schemeClr val="accent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информацию </a:t>
            </a:r>
            <a:endParaRPr lang="en-US" b="1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4191000" y="4522770"/>
            <a:ext cx="4452913" cy="12945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0000"/>
              </a:lnSpc>
            </a:pPr>
            <a:r>
              <a:rPr lang="ru-RU" dirty="0">
                <a:solidFill>
                  <a:schemeClr val="accent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— разновидность цифровой валюты, создание и контроль за которой базируются на криптографических методах</a:t>
            </a:r>
            <a:endParaRPr lang="en-US" b="1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7" name="Rounded Rectangle 16"/>
          <p:cNvSpPr/>
          <p:nvPr/>
        </p:nvSpPr>
        <p:spPr>
          <a:xfrm>
            <a:off x="2971800" y="1357348"/>
            <a:ext cx="2133600" cy="428798"/>
          </a:xfrm>
          <a:prstGeom prst="roundRect">
            <a:avLst/>
          </a:prstGeom>
          <a:solidFill>
            <a:srgbClr val="A7709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Блокчейн</a:t>
            </a:r>
            <a:endParaRPr lang="en-US" b="1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8" name="Rounded Rectangle 17"/>
          <p:cNvSpPr/>
          <p:nvPr/>
        </p:nvSpPr>
        <p:spPr>
          <a:xfrm>
            <a:off x="2971800" y="3975866"/>
            <a:ext cx="2133600" cy="428798"/>
          </a:xfrm>
          <a:prstGeom prst="roundRect">
            <a:avLst/>
          </a:prstGeom>
          <a:solidFill>
            <a:srgbClr val="00A99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Криптовалюта</a:t>
            </a:r>
            <a:endParaRPr lang="en-US" b="1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359491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>
                <a:latin typeface="Open Sans"/>
                <a:cs typeface="Open Sans"/>
              </a:rPr>
              <a:t>Наши контакты</a:t>
            </a:r>
            <a:endParaRPr lang="en-US" dirty="0"/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650"/>
          <a:stretch/>
        </p:blipFill>
        <p:spPr>
          <a:xfrm>
            <a:off x="0" y="923544"/>
            <a:ext cx="9144000" cy="5629656"/>
          </a:xfrm>
          <a:prstGeom prst="rect">
            <a:avLst/>
          </a:prstGeom>
        </p:spPr>
      </p:pic>
      <p:sp>
        <p:nvSpPr>
          <p:cNvPr id="16" name="Rectangle 15"/>
          <p:cNvSpPr/>
          <p:nvPr/>
        </p:nvSpPr>
        <p:spPr>
          <a:xfrm>
            <a:off x="586315" y="3810000"/>
            <a:ext cx="3985685" cy="2192603"/>
          </a:xfrm>
          <a:prstGeom prst="rect">
            <a:avLst/>
          </a:prstGeom>
          <a:solidFill>
            <a:srgbClr val="005EB8">
              <a:alpha val="80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Content Placeholder 1"/>
          <p:cNvSpPr txBox="1">
            <a:spLocks/>
          </p:cNvSpPr>
          <p:nvPr/>
        </p:nvSpPr>
        <p:spPr>
          <a:xfrm>
            <a:off x="838200" y="3969568"/>
            <a:ext cx="3494618" cy="1905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ts val="1200"/>
              </a:spcBef>
              <a:spcAft>
                <a:spcPts val="1200"/>
              </a:spcAft>
              <a:buClr>
                <a:srgbClr val="11739F"/>
              </a:buClr>
              <a:buFont typeface="Wingdings" pitchFamily="2" charset="2"/>
              <a:buChar char="§"/>
              <a:defRPr sz="2400" kern="1200">
                <a:solidFill>
                  <a:srgbClr val="606060"/>
                </a:solidFill>
                <a:latin typeface="Open Sans Light" pitchFamily="34" charset="0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ts val="600"/>
              </a:spcBef>
              <a:spcAft>
                <a:spcPts val="600"/>
              </a:spcAft>
              <a:buClr>
                <a:srgbClr val="11739F"/>
              </a:buClr>
              <a:buFont typeface="Wingdings" pitchFamily="2" charset="2"/>
              <a:buChar char="§"/>
              <a:defRPr sz="2000" kern="1200">
                <a:solidFill>
                  <a:srgbClr val="606060"/>
                </a:solidFill>
                <a:latin typeface="Open Sans Light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Clr>
                <a:srgbClr val="11739F"/>
              </a:buClr>
              <a:buFont typeface="Wingdings" pitchFamily="2" charset="2"/>
              <a:buChar char="§"/>
              <a:defRPr sz="1600" kern="1200">
                <a:solidFill>
                  <a:srgbClr val="606060"/>
                </a:solidFill>
                <a:latin typeface="Open Sans Light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Clr>
                <a:srgbClr val="11739F"/>
              </a:buClr>
              <a:buFont typeface="Wingdings" pitchFamily="2" charset="2"/>
              <a:buChar char="§"/>
              <a:defRPr sz="1600" kern="1200">
                <a:solidFill>
                  <a:srgbClr val="606060"/>
                </a:solidFill>
                <a:latin typeface="Open Sans Light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Clr>
                <a:srgbClr val="11739F"/>
              </a:buClr>
              <a:buFont typeface="Wingdings" pitchFamily="2" charset="2"/>
              <a:buChar char="§"/>
              <a:defRPr sz="1600" kern="1200">
                <a:solidFill>
                  <a:srgbClr val="606060"/>
                </a:solidFill>
                <a:latin typeface="Open Sans Light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600"/>
              </a:spcBef>
              <a:spcAft>
                <a:spcPts val="600"/>
              </a:spcAft>
              <a:buNone/>
            </a:pPr>
            <a:r>
              <a:rPr lang="en-US" sz="2000" dirty="0" smtClean="0">
                <a:solidFill>
                  <a:schemeClr val="bg1"/>
                </a:solidFill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SCIENCESOFT, INC.</a:t>
            </a: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 dirty="0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Ул</a:t>
            </a:r>
            <a:r>
              <a:rPr lang="ru-RU" sz="18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Л. Беды, 2       </a:t>
            </a:r>
            <a:br>
              <a:rPr lang="ru-RU" sz="18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</a:br>
            <a:r>
              <a:rPr lang="ru-RU" sz="18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220040 Минск, Беларусь</a:t>
            </a:r>
            <a:br>
              <a:rPr lang="ru-RU" sz="18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</a:br>
            <a:r>
              <a:rPr lang="ru-RU" sz="18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Тел.: + 375 17 293 3736</a:t>
            </a:r>
            <a:br>
              <a:rPr lang="ru-RU" sz="18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</a:br>
            <a:r>
              <a:rPr lang="en-US" sz="18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Email: </a:t>
            </a:r>
            <a:r>
              <a:rPr lang="en-US" sz="1800" dirty="0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hlinkClick r:id="rId3"/>
              </a:rPr>
              <a:t>contact@scnsoft.com</a:t>
            </a:r>
            <a:r>
              <a:rPr lang="en-US" sz="1800" dirty="0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8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/>
            </a:r>
            <a:br>
              <a:rPr lang="en-US" sz="18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</a:br>
            <a:r>
              <a:rPr lang="ru-RU" sz="18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Веб-сайт: </a:t>
            </a:r>
            <a:r>
              <a:rPr lang="en-US" sz="1800" dirty="0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hlinkClick r:id="rId4"/>
              </a:rPr>
              <a:t>www.scnsoft.com</a:t>
            </a:r>
            <a:r>
              <a:rPr lang="en-US" sz="1800" dirty="0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endParaRPr lang="en-US" sz="1800" dirty="0">
              <a:solidFill>
                <a:schemeClr val="bg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0" indent="0">
              <a:buFont typeface="Wingdings" pitchFamily="2" charset="2"/>
              <a:buNone/>
            </a:pPr>
            <a:endParaRPr lang="en-US" sz="2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36230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ИТ-консалтинг</a:t>
            </a:r>
            <a:endParaRPr lang="en-US" dirty="0"/>
          </a:p>
        </p:txBody>
      </p:sp>
      <p:sp>
        <p:nvSpPr>
          <p:cNvPr id="6" name="Rounded Rectangle 5"/>
          <p:cNvSpPr/>
          <p:nvPr/>
        </p:nvSpPr>
        <p:spPr>
          <a:xfrm>
            <a:off x="2209800" y="5057062"/>
            <a:ext cx="4724400" cy="565666"/>
          </a:xfrm>
          <a:prstGeom prst="roundRect">
            <a:avLst/>
          </a:prstGeom>
          <a:solidFill>
            <a:srgbClr val="5868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bg1"/>
                </a:solidFill>
                <a:latin typeface="Open Sans" panose="020B0606030504020204" pitchFamily="34" charset="0"/>
                <a:ea typeface="Times New Roman" panose="02020603050405020304" pitchFamily="18" charset="0"/>
              </a:rPr>
              <a:t>Консалтинг на уровне платформы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2743200" y="3902729"/>
            <a:ext cx="3657600" cy="565666"/>
          </a:xfrm>
          <a:prstGeom prst="roundRect">
            <a:avLst/>
          </a:prstGeom>
          <a:solidFill>
            <a:srgbClr val="2E74B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bg1"/>
                </a:solidFill>
                <a:latin typeface="Open Sans" panose="020B0606030504020204" pitchFamily="34" charset="0"/>
                <a:ea typeface="Times New Roman" panose="02020603050405020304" pitchFamily="18" charset="0"/>
              </a:rPr>
              <a:t>Консалтинг на уровне решения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3276600" y="2748397"/>
            <a:ext cx="2590800" cy="565666"/>
          </a:xfrm>
          <a:prstGeom prst="roundRect">
            <a:avLst/>
          </a:prstGeom>
          <a:solidFill>
            <a:srgbClr val="00A99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bg1"/>
                </a:solidFill>
                <a:latin typeface="Open Sans" panose="020B0606030504020204" pitchFamily="34" charset="0"/>
                <a:ea typeface="Times New Roman" panose="02020603050405020304" pitchFamily="18" charset="0"/>
              </a:rPr>
              <a:t>Консалтинг на уровне компании</a:t>
            </a:r>
            <a:endParaRPr lang="en-US" b="1" dirty="0">
              <a:solidFill>
                <a:schemeClr val="bg1"/>
              </a:solidFill>
            </a:endParaRPr>
          </a:p>
        </p:txBody>
      </p:sp>
      <p:cxnSp>
        <p:nvCxnSpPr>
          <p:cNvPr id="23" name="Straight Connector 22"/>
          <p:cNvCxnSpPr/>
          <p:nvPr/>
        </p:nvCxnSpPr>
        <p:spPr>
          <a:xfrm>
            <a:off x="2591328" y="3733800"/>
            <a:ext cx="3961345" cy="0"/>
          </a:xfrm>
          <a:prstGeom prst="line">
            <a:avLst/>
          </a:prstGeom>
          <a:ln w="19050">
            <a:solidFill>
              <a:srgbClr val="ED8B00"/>
            </a:solidFill>
            <a:prstDash val="solid"/>
            <a:tailEnd type="non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304800" y="1323459"/>
            <a:ext cx="8534400" cy="1114942"/>
          </a:xfrm>
        </p:spPr>
        <p:txBody>
          <a:bodyPr>
            <a:noAutofit/>
          </a:bodyPr>
          <a:lstStyle/>
          <a:p>
            <a:pPr algn="ctr"/>
            <a:r>
              <a:rPr lang="ru-RU" dirty="0" smtClean="0"/>
              <a:t>Услуги по поддержке создания ИТ-стратегии, информационной безопасности и системной интеграции, цифровой трансформации и оптимизации</a:t>
            </a:r>
            <a:r>
              <a:rPr lang="en-US" dirty="0" smtClean="0"/>
              <a:t> </a:t>
            </a:r>
            <a:r>
              <a:rPr lang="ru-RU" dirty="0" smtClean="0"/>
              <a:t>цифрового клиентского опыта</a:t>
            </a:r>
            <a:endParaRPr lang="en-US" dirty="0"/>
          </a:p>
        </p:txBody>
      </p:sp>
      <p:sp>
        <p:nvSpPr>
          <p:cNvPr id="28" name="Rectangle 27"/>
          <p:cNvSpPr/>
          <p:nvPr/>
        </p:nvSpPr>
        <p:spPr>
          <a:xfrm>
            <a:off x="1752600" y="3343884"/>
            <a:ext cx="5638800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1" algn="ctr">
              <a:spcBef>
                <a:spcPts val="0"/>
              </a:spcBef>
              <a:spcAft>
                <a:spcPts val="0"/>
              </a:spcAft>
            </a:pPr>
            <a:r>
              <a:rPr lang="ru-RU" sz="1600" dirty="0" smtClean="0">
                <a:solidFill>
                  <a:schemeClr val="accent2"/>
                </a:solidFill>
                <a:latin typeface="Open Sans" panose="020B0606030504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ИТ-стратегия</a:t>
            </a:r>
            <a:r>
              <a:rPr lang="en-US" sz="1600" dirty="0" smtClean="0">
                <a:solidFill>
                  <a:schemeClr val="accent2"/>
                </a:solidFill>
                <a:latin typeface="Open Sans" panose="020B0606030504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600" dirty="0" smtClean="0">
                <a:solidFill>
                  <a:schemeClr val="accent2"/>
                </a:solidFill>
                <a:latin typeface="Open Sans" panose="020B0606030504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цифровая </a:t>
            </a:r>
            <a:r>
              <a:rPr lang="ru-RU" sz="1600" dirty="0">
                <a:solidFill>
                  <a:schemeClr val="accent2"/>
                </a:solidFill>
                <a:latin typeface="Open Sans" panose="020B0606030504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трансформация</a:t>
            </a:r>
            <a:endParaRPr lang="en-US" sz="1600" dirty="0">
              <a:solidFill>
                <a:schemeClr val="accent2"/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31" name="Straight Connector 30"/>
          <p:cNvCxnSpPr/>
          <p:nvPr/>
        </p:nvCxnSpPr>
        <p:spPr>
          <a:xfrm>
            <a:off x="1790700" y="4894426"/>
            <a:ext cx="5562600" cy="0"/>
          </a:xfrm>
          <a:prstGeom prst="line">
            <a:avLst/>
          </a:prstGeom>
          <a:ln w="19050">
            <a:solidFill>
              <a:srgbClr val="ED8B00"/>
            </a:solidFill>
            <a:prstDash val="solid"/>
            <a:tailEnd type="non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Rectangle 31"/>
          <p:cNvSpPr/>
          <p:nvPr/>
        </p:nvSpPr>
        <p:spPr>
          <a:xfrm>
            <a:off x="914400" y="4504510"/>
            <a:ext cx="7315200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1" algn="ctr">
              <a:spcBef>
                <a:spcPts val="0"/>
              </a:spcBef>
              <a:spcAft>
                <a:spcPts val="0"/>
              </a:spcAft>
            </a:pPr>
            <a:r>
              <a:rPr lang="ru-RU" sz="1600" dirty="0" smtClean="0">
                <a:solidFill>
                  <a:schemeClr val="accent2"/>
                </a:solidFill>
                <a:latin typeface="Open Sans" panose="020B0606030504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Электронная коммерция</a:t>
            </a:r>
            <a:r>
              <a:rPr lang="en-US" sz="1600" dirty="0" smtClean="0">
                <a:solidFill>
                  <a:schemeClr val="accent2"/>
                </a:solidFill>
                <a:latin typeface="Open Sans" panose="020B0606030504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CRM, </a:t>
            </a:r>
            <a:r>
              <a:rPr lang="ru-RU" sz="1600" dirty="0" smtClean="0">
                <a:solidFill>
                  <a:schemeClr val="accent2"/>
                </a:solidFill>
                <a:latin typeface="Open Sans" panose="020B0606030504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веб порталы</a:t>
            </a:r>
            <a:r>
              <a:rPr lang="en-US" sz="1600" dirty="0" smtClean="0">
                <a:solidFill>
                  <a:schemeClr val="accent2"/>
                </a:solidFill>
                <a:latin typeface="Open Sans" panose="020B0606030504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600" dirty="0" smtClean="0">
                <a:solidFill>
                  <a:schemeClr val="accent2"/>
                </a:solidFill>
                <a:latin typeface="Open Sans" panose="020B0606030504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аналитика данных и др.</a:t>
            </a:r>
            <a:endParaRPr lang="en-US" sz="1600" dirty="0">
              <a:solidFill>
                <a:schemeClr val="accent2"/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38" name="Straight Connector 37"/>
          <p:cNvCxnSpPr/>
          <p:nvPr/>
        </p:nvCxnSpPr>
        <p:spPr>
          <a:xfrm>
            <a:off x="723900" y="6054749"/>
            <a:ext cx="7696200" cy="0"/>
          </a:xfrm>
          <a:prstGeom prst="line">
            <a:avLst/>
          </a:prstGeom>
          <a:ln w="19050">
            <a:solidFill>
              <a:srgbClr val="ED8B00"/>
            </a:solidFill>
            <a:prstDash val="solid"/>
            <a:tailEnd type="non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Rectangle 38"/>
          <p:cNvSpPr/>
          <p:nvPr/>
        </p:nvSpPr>
        <p:spPr>
          <a:xfrm>
            <a:off x="914400" y="5664833"/>
            <a:ext cx="7315200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1" algn="ctr">
              <a:spcBef>
                <a:spcPts val="0"/>
              </a:spcBef>
              <a:spcAft>
                <a:spcPts val="0"/>
              </a:spcAft>
            </a:pPr>
            <a:r>
              <a:rPr lang="en-US" sz="1600" dirty="0" smtClean="0">
                <a:solidFill>
                  <a:schemeClr val="accent2"/>
                </a:solidFill>
                <a:latin typeface="Open Sans" panose="020B0606030504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SharePoint, Salesforce, </a:t>
            </a:r>
            <a:r>
              <a:rPr lang="en-US" sz="1600" dirty="0" err="1" smtClean="0">
                <a:solidFill>
                  <a:schemeClr val="accent2"/>
                </a:solidFill>
                <a:latin typeface="Open Sans" panose="020B0606030504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Magento</a:t>
            </a:r>
            <a:r>
              <a:rPr lang="en-US" sz="1600" dirty="0" smtClean="0">
                <a:solidFill>
                  <a:schemeClr val="accent2"/>
                </a:solidFill>
                <a:latin typeface="Open Sans" panose="020B0606030504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600" dirty="0" err="1" smtClean="0">
                <a:solidFill>
                  <a:schemeClr val="accent2"/>
                </a:solidFill>
                <a:latin typeface="Open Sans" panose="020B0606030504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ServiceNow</a:t>
            </a:r>
            <a:r>
              <a:rPr lang="en-US" sz="1600" dirty="0" smtClean="0">
                <a:solidFill>
                  <a:schemeClr val="accent2"/>
                </a:solidFill>
                <a:latin typeface="Open Sans" panose="020B0606030504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600" dirty="0" err="1" smtClean="0">
                <a:solidFill>
                  <a:schemeClr val="accent2"/>
                </a:solidFill>
                <a:latin typeface="Open Sans" panose="020B0606030504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QRadar</a:t>
            </a:r>
            <a:r>
              <a:rPr lang="ru-RU" sz="1600" dirty="0" smtClean="0">
                <a:solidFill>
                  <a:schemeClr val="accent2"/>
                </a:solidFill>
                <a:latin typeface="Open Sans" panose="020B0606030504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и др. </a:t>
            </a:r>
            <a:endParaRPr lang="en-US" sz="1600" dirty="0">
              <a:solidFill>
                <a:schemeClr val="accent2"/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494655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Цифровая трансформация</a:t>
            </a:r>
            <a:endParaRPr lang="en-US" dirty="0"/>
          </a:p>
        </p:txBody>
      </p:sp>
      <p:sp>
        <p:nvSpPr>
          <p:cNvPr id="19" name="TextBox 18"/>
          <p:cNvSpPr txBox="1"/>
          <p:nvPr/>
        </p:nvSpPr>
        <p:spPr>
          <a:xfrm>
            <a:off x="304800" y="4632111"/>
            <a:ext cx="2286000" cy="8771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700" dirty="0" smtClean="0">
                <a:solidFill>
                  <a:schemeClr val="accent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Цифровой пользовательский опыт</a:t>
            </a:r>
            <a:endParaRPr lang="en-US" sz="1700" dirty="0">
              <a:solidFill>
                <a:schemeClr val="accent2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779784" y="2057400"/>
            <a:ext cx="1336030" cy="1336030"/>
          </a:xfrm>
          <a:prstGeom prst="roundRect">
            <a:avLst/>
          </a:prstGeom>
          <a:solidFill>
            <a:srgbClr val="5868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ounded Rectangle 20"/>
          <p:cNvSpPr/>
          <p:nvPr/>
        </p:nvSpPr>
        <p:spPr>
          <a:xfrm>
            <a:off x="2868512" y="2057400"/>
            <a:ext cx="1336030" cy="1336030"/>
          </a:xfrm>
          <a:prstGeom prst="roundRect">
            <a:avLst/>
          </a:prstGeom>
          <a:solidFill>
            <a:srgbClr val="00A99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23" name="Rounded Rectangle 22"/>
          <p:cNvSpPr/>
          <p:nvPr/>
        </p:nvSpPr>
        <p:spPr>
          <a:xfrm>
            <a:off x="4956930" y="2057400"/>
            <a:ext cx="1336030" cy="1336030"/>
          </a:xfrm>
          <a:prstGeom prst="roundRect">
            <a:avLst/>
          </a:prstGeom>
          <a:solidFill>
            <a:srgbClr val="2E74B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ounded Rectangle 29"/>
          <p:cNvSpPr/>
          <p:nvPr/>
        </p:nvSpPr>
        <p:spPr>
          <a:xfrm>
            <a:off x="7045348" y="2057400"/>
            <a:ext cx="1336030" cy="1336030"/>
          </a:xfrm>
          <a:prstGeom prst="roundRect">
            <a:avLst/>
          </a:prstGeom>
          <a:solidFill>
            <a:srgbClr val="A7709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TextBox 30"/>
          <p:cNvSpPr txBox="1"/>
          <p:nvPr/>
        </p:nvSpPr>
        <p:spPr>
          <a:xfrm>
            <a:off x="2393528" y="4632111"/>
            <a:ext cx="2286000" cy="8771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700" dirty="0" smtClean="0">
                <a:solidFill>
                  <a:schemeClr val="accent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Умные подключенные продукты</a:t>
            </a:r>
            <a:endParaRPr lang="en-US" sz="1700" dirty="0">
              <a:solidFill>
                <a:schemeClr val="accent2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4854292" y="4632111"/>
            <a:ext cx="1532964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700" dirty="0" smtClean="0">
                <a:solidFill>
                  <a:schemeClr val="accent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Цифровой </a:t>
            </a:r>
            <a:r>
              <a:rPr lang="en-US" sz="1700" dirty="0" smtClean="0">
                <a:solidFill>
                  <a:schemeClr val="accent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HR</a:t>
            </a:r>
            <a:endParaRPr lang="en-US" sz="1700" dirty="0">
              <a:solidFill>
                <a:schemeClr val="accent2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6566502" y="4632111"/>
            <a:ext cx="2286000" cy="8771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700" dirty="0" smtClean="0">
                <a:solidFill>
                  <a:schemeClr val="accent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Цифровое рабочее пространство и коллаборация</a:t>
            </a:r>
            <a:endParaRPr lang="en-US" sz="1700" dirty="0">
              <a:solidFill>
                <a:schemeClr val="accent2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cxnSp>
        <p:nvCxnSpPr>
          <p:cNvPr id="5" name="Straight Connector 4"/>
          <p:cNvCxnSpPr>
            <a:stCxn id="3" idx="2"/>
          </p:cNvCxnSpPr>
          <p:nvPr/>
        </p:nvCxnSpPr>
        <p:spPr>
          <a:xfrm>
            <a:off x="1447799" y="3393430"/>
            <a:ext cx="0" cy="1086281"/>
          </a:xfrm>
          <a:prstGeom prst="line">
            <a:avLst/>
          </a:prstGeom>
          <a:ln w="19050">
            <a:solidFill>
              <a:srgbClr val="F89D3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/>
          <p:cNvCxnSpPr/>
          <p:nvPr/>
        </p:nvCxnSpPr>
        <p:spPr>
          <a:xfrm flipH="1">
            <a:off x="708235" y="4479711"/>
            <a:ext cx="1479128" cy="0"/>
          </a:xfrm>
          <a:prstGeom prst="line">
            <a:avLst/>
          </a:prstGeom>
          <a:ln w="19050">
            <a:solidFill>
              <a:srgbClr val="F89D3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>
            <a:off x="3536527" y="3393430"/>
            <a:ext cx="0" cy="1086281"/>
          </a:xfrm>
          <a:prstGeom prst="line">
            <a:avLst/>
          </a:prstGeom>
          <a:ln w="19050">
            <a:solidFill>
              <a:srgbClr val="F89D3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/>
          <p:nvPr/>
        </p:nvCxnSpPr>
        <p:spPr>
          <a:xfrm flipH="1">
            <a:off x="2796963" y="4479711"/>
            <a:ext cx="1479128" cy="0"/>
          </a:xfrm>
          <a:prstGeom prst="line">
            <a:avLst/>
          </a:prstGeom>
          <a:ln w="19050">
            <a:solidFill>
              <a:srgbClr val="F89D3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/>
          <p:nvPr/>
        </p:nvCxnSpPr>
        <p:spPr>
          <a:xfrm>
            <a:off x="7713363" y="3393430"/>
            <a:ext cx="0" cy="1086281"/>
          </a:xfrm>
          <a:prstGeom prst="line">
            <a:avLst/>
          </a:prstGeom>
          <a:ln w="19050">
            <a:solidFill>
              <a:srgbClr val="F89D3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/>
          <p:nvPr/>
        </p:nvCxnSpPr>
        <p:spPr>
          <a:xfrm flipH="1">
            <a:off x="6973799" y="4479711"/>
            <a:ext cx="1479128" cy="0"/>
          </a:xfrm>
          <a:prstGeom prst="line">
            <a:avLst/>
          </a:prstGeom>
          <a:ln w="19050">
            <a:solidFill>
              <a:srgbClr val="F89D3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/>
          <p:nvPr/>
        </p:nvCxnSpPr>
        <p:spPr>
          <a:xfrm>
            <a:off x="5624945" y="3393430"/>
            <a:ext cx="0" cy="1086281"/>
          </a:xfrm>
          <a:prstGeom prst="line">
            <a:avLst/>
          </a:prstGeom>
          <a:ln w="19050">
            <a:solidFill>
              <a:srgbClr val="F89D3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/>
          <p:cNvCxnSpPr/>
          <p:nvPr/>
        </p:nvCxnSpPr>
        <p:spPr>
          <a:xfrm flipH="1">
            <a:off x="4885381" y="4479711"/>
            <a:ext cx="1479128" cy="0"/>
          </a:xfrm>
          <a:prstGeom prst="line">
            <a:avLst/>
          </a:prstGeom>
          <a:ln w="19050">
            <a:solidFill>
              <a:srgbClr val="F89D3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2" name="Picture 4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25047" y="2376908"/>
            <a:ext cx="822960" cy="722415"/>
          </a:xfrm>
          <a:prstGeom prst="rect">
            <a:avLst/>
          </a:prstGeom>
        </p:spPr>
      </p:pic>
      <p:pic>
        <p:nvPicPr>
          <p:cNvPr id="44" name="Picture 4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14786" y="2333381"/>
            <a:ext cx="666026" cy="728060"/>
          </a:xfrm>
          <a:prstGeom prst="rect">
            <a:avLst/>
          </a:prstGeom>
        </p:spPr>
      </p:pic>
      <p:pic>
        <p:nvPicPr>
          <p:cNvPr id="45" name="Picture 4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25088" y="2299990"/>
            <a:ext cx="799714" cy="798842"/>
          </a:xfrm>
          <a:prstGeom prst="rect">
            <a:avLst/>
          </a:prstGeom>
        </p:spPr>
      </p:pic>
      <p:pic>
        <p:nvPicPr>
          <p:cNvPr id="46" name="Picture 4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265603" y="2339553"/>
            <a:ext cx="887798" cy="7824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26771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pc="-140" dirty="0" smtClean="0"/>
              <a:t>Цифровая трансформация</a:t>
            </a:r>
            <a:r>
              <a:rPr lang="en-US" spc="-140" dirty="0" smtClean="0"/>
              <a:t> </a:t>
            </a:r>
            <a:r>
              <a:rPr lang="ru-RU" spc="-140" dirty="0" smtClean="0"/>
              <a:t>в здравоохранении</a:t>
            </a:r>
            <a:endParaRPr lang="en-US" spc="-140" dirty="0"/>
          </a:p>
        </p:txBody>
      </p:sp>
      <p:pic>
        <p:nvPicPr>
          <p:cNvPr id="24" name="Picture 2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16336" y="2566277"/>
            <a:ext cx="3311328" cy="2931556"/>
          </a:xfrm>
          <a:prstGeom prst="rect">
            <a:avLst/>
          </a:prstGeom>
        </p:spPr>
      </p:pic>
      <p:cxnSp>
        <p:nvCxnSpPr>
          <p:cNvPr id="25" name="Straight Connector 24"/>
          <p:cNvCxnSpPr>
            <a:stCxn id="26" idx="7"/>
          </p:cNvCxnSpPr>
          <p:nvPr/>
        </p:nvCxnSpPr>
        <p:spPr>
          <a:xfrm flipV="1">
            <a:off x="5337697" y="2199349"/>
            <a:ext cx="437037" cy="665700"/>
          </a:xfrm>
          <a:prstGeom prst="line">
            <a:avLst/>
          </a:prstGeom>
          <a:ln w="19050"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Oval 25"/>
          <p:cNvSpPr/>
          <p:nvPr/>
        </p:nvSpPr>
        <p:spPr>
          <a:xfrm>
            <a:off x="5181599" y="2838267"/>
            <a:ext cx="182880" cy="182880"/>
          </a:xfrm>
          <a:prstGeom prst="ellipse">
            <a:avLst/>
          </a:prstGeom>
          <a:solidFill>
            <a:srgbClr val="CCCCCC"/>
          </a:solidFill>
          <a:ln w="19050">
            <a:solidFill>
              <a:srgbClr val="CCCC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7" name="Rectangle 26"/>
          <p:cNvSpPr/>
          <p:nvPr/>
        </p:nvSpPr>
        <p:spPr>
          <a:xfrm>
            <a:off x="1503414" y="1379147"/>
            <a:ext cx="1568839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 smtClean="0">
                <a:solidFill>
                  <a:srgbClr val="272A2B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Медицинское ПО под</a:t>
            </a:r>
            <a:br>
              <a:rPr lang="ru-RU" sz="1600" dirty="0" smtClean="0">
                <a:solidFill>
                  <a:srgbClr val="272A2B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</a:br>
            <a:r>
              <a:rPr lang="ru-RU" sz="1600" dirty="0" smtClean="0">
                <a:solidFill>
                  <a:srgbClr val="272A2B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заказ</a:t>
            </a:r>
            <a:endParaRPr lang="en-US" sz="1600" b="1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6619113" y="1407881"/>
            <a:ext cx="18288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 smtClean="0">
                <a:solidFill>
                  <a:srgbClr val="272A2B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Мобильные приложения для</a:t>
            </a:r>
            <a:r>
              <a:rPr lang="en-US" sz="1600" dirty="0" smtClean="0">
                <a:solidFill>
                  <a:srgbClr val="272A2B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ru-RU" sz="1600" dirty="0" smtClean="0">
                <a:solidFill>
                  <a:srgbClr val="272A2B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поставщиков </a:t>
            </a:r>
            <a:endParaRPr lang="en-US" sz="16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7177986" y="2568056"/>
            <a:ext cx="181361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>
                <a:solidFill>
                  <a:srgbClr val="272A2B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Мобильные приложения для </a:t>
            </a:r>
            <a:r>
              <a:rPr lang="ru-RU" sz="1600" dirty="0" smtClean="0">
                <a:solidFill>
                  <a:srgbClr val="272A2B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пациентов</a:t>
            </a:r>
            <a:endParaRPr lang="en-US" sz="16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41" name="Rectangle 40"/>
          <p:cNvSpPr/>
          <p:nvPr/>
        </p:nvSpPr>
        <p:spPr>
          <a:xfrm>
            <a:off x="7063269" y="4537758"/>
            <a:ext cx="177291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 smtClean="0">
                <a:solidFill>
                  <a:srgbClr val="272A2B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Медицинские вебсайты</a:t>
            </a:r>
            <a:endParaRPr lang="en-US" sz="16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43" name="Rectangle 42"/>
          <p:cNvSpPr/>
          <p:nvPr/>
        </p:nvSpPr>
        <p:spPr>
          <a:xfrm>
            <a:off x="3894646" y="5784678"/>
            <a:ext cx="1537216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600" dirty="0" smtClean="0">
                <a:solidFill>
                  <a:srgbClr val="272A2B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CRM</a:t>
            </a:r>
            <a:r>
              <a:rPr lang="ru-RU" sz="1600" dirty="0" smtClean="0">
                <a:solidFill>
                  <a:srgbClr val="272A2B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-системы</a:t>
            </a:r>
            <a:endParaRPr lang="en-US" sz="1600" b="1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47" name="Rectangle 46"/>
          <p:cNvSpPr/>
          <p:nvPr/>
        </p:nvSpPr>
        <p:spPr>
          <a:xfrm>
            <a:off x="1264709" y="4544393"/>
            <a:ext cx="207107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 smtClean="0">
                <a:solidFill>
                  <a:srgbClr val="272A2B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Аналитика данных и отчетность</a:t>
            </a:r>
            <a:endParaRPr lang="en-US" sz="1600" b="1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48" name="Rectangle 47"/>
          <p:cNvSpPr/>
          <p:nvPr/>
        </p:nvSpPr>
        <p:spPr>
          <a:xfrm>
            <a:off x="854855" y="2783182"/>
            <a:ext cx="19913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 smtClean="0">
                <a:solidFill>
                  <a:srgbClr val="272A2B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Информационная безопасность</a:t>
            </a:r>
            <a:endParaRPr lang="en-US" sz="1600" b="1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cxnSp>
        <p:nvCxnSpPr>
          <p:cNvPr id="49" name="Straight Connector 48"/>
          <p:cNvCxnSpPr/>
          <p:nvPr/>
        </p:nvCxnSpPr>
        <p:spPr>
          <a:xfrm>
            <a:off x="5770195" y="2203258"/>
            <a:ext cx="2459405" cy="0"/>
          </a:xfrm>
          <a:prstGeom prst="line">
            <a:avLst/>
          </a:prstGeom>
          <a:ln w="19050"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Connector 49"/>
          <p:cNvCxnSpPr>
            <a:stCxn id="52" idx="6"/>
          </p:cNvCxnSpPr>
          <p:nvPr/>
        </p:nvCxnSpPr>
        <p:spPr>
          <a:xfrm flipV="1">
            <a:off x="5897880" y="3401035"/>
            <a:ext cx="721233" cy="277932"/>
          </a:xfrm>
          <a:prstGeom prst="line">
            <a:avLst/>
          </a:prstGeom>
          <a:ln w="19050"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Connector 50"/>
          <p:cNvCxnSpPr/>
          <p:nvPr/>
        </p:nvCxnSpPr>
        <p:spPr>
          <a:xfrm>
            <a:off x="6619113" y="3401034"/>
            <a:ext cx="2067687" cy="0"/>
          </a:xfrm>
          <a:prstGeom prst="line">
            <a:avLst/>
          </a:prstGeom>
          <a:ln w="19050"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Oval 51"/>
          <p:cNvSpPr/>
          <p:nvPr/>
        </p:nvSpPr>
        <p:spPr>
          <a:xfrm>
            <a:off x="5715000" y="3587527"/>
            <a:ext cx="182880" cy="182880"/>
          </a:xfrm>
          <a:prstGeom prst="ellipse">
            <a:avLst/>
          </a:prstGeom>
          <a:solidFill>
            <a:srgbClr val="CCCCCC"/>
          </a:solidFill>
          <a:ln w="19050">
            <a:solidFill>
              <a:srgbClr val="CCCC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53" name="Straight Connector 52"/>
          <p:cNvCxnSpPr>
            <a:stCxn id="55" idx="5"/>
          </p:cNvCxnSpPr>
          <p:nvPr/>
        </p:nvCxnSpPr>
        <p:spPr>
          <a:xfrm>
            <a:off x="5534637" y="4516562"/>
            <a:ext cx="471116" cy="675679"/>
          </a:xfrm>
          <a:prstGeom prst="line">
            <a:avLst/>
          </a:prstGeom>
          <a:ln w="19050"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Connector 53"/>
          <p:cNvCxnSpPr/>
          <p:nvPr/>
        </p:nvCxnSpPr>
        <p:spPr>
          <a:xfrm>
            <a:off x="6005458" y="5191875"/>
            <a:ext cx="2572512" cy="0"/>
          </a:xfrm>
          <a:prstGeom prst="line">
            <a:avLst/>
          </a:prstGeom>
          <a:ln w="19050"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" name="Oval 54"/>
          <p:cNvSpPr/>
          <p:nvPr/>
        </p:nvSpPr>
        <p:spPr>
          <a:xfrm>
            <a:off x="5378539" y="4360464"/>
            <a:ext cx="182880" cy="182880"/>
          </a:xfrm>
          <a:prstGeom prst="ellipse">
            <a:avLst/>
          </a:prstGeom>
          <a:solidFill>
            <a:srgbClr val="CCCCCC"/>
          </a:solidFill>
          <a:ln w="19050">
            <a:solidFill>
              <a:srgbClr val="CCCC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/>
          </a:p>
        </p:txBody>
      </p:sp>
      <p:cxnSp>
        <p:nvCxnSpPr>
          <p:cNvPr id="56" name="Straight Connector 55"/>
          <p:cNvCxnSpPr>
            <a:stCxn id="58" idx="5"/>
          </p:cNvCxnSpPr>
          <p:nvPr/>
        </p:nvCxnSpPr>
        <p:spPr>
          <a:xfrm>
            <a:off x="4599510" y="5116432"/>
            <a:ext cx="1298370" cy="1072179"/>
          </a:xfrm>
          <a:prstGeom prst="line">
            <a:avLst/>
          </a:prstGeom>
          <a:ln w="19050"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Straight Connector 56"/>
          <p:cNvCxnSpPr/>
          <p:nvPr/>
        </p:nvCxnSpPr>
        <p:spPr>
          <a:xfrm>
            <a:off x="3328887" y="6188611"/>
            <a:ext cx="2572512" cy="0"/>
          </a:xfrm>
          <a:prstGeom prst="line">
            <a:avLst/>
          </a:prstGeom>
          <a:ln w="19050"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8" name="Oval 57"/>
          <p:cNvSpPr/>
          <p:nvPr/>
        </p:nvSpPr>
        <p:spPr>
          <a:xfrm>
            <a:off x="4443412" y="4960334"/>
            <a:ext cx="182880" cy="182880"/>
          </a:xfrm>
          <a:prstGeom prst="ellipse">
            <a:avLst/>
          </a:prstGeom>
          <a:solidFill>
            <a:srgbClr val="CCCCCC"/>
          </a:solidFill>
          <a:ln w="19050">
            <a:solidFill>
              <a:srgbClr val="CCCC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59" name="Straight Connector 58"/>
          <p:cNvCxnSpPr>
            <a:cxnSpLocks/>
          </p:cNvCxnSpPr>
          <p:nvPr/>
        </p:nvCxnSpPr>
        <p:spPr>
          <a:xfrm flipH="1" flipV="1">
            <a:off x="3273499" y="2199349"/>
            <a:ext cx="453812" cy="821798"/>
          </a:xfrm>
          <a:prstGeom prst="line">
            <a:avLst/>
          </a:prstGeom>
          <a:ln w="19050"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Connector 59"/>
          <p:cNvCxnSpPr>
            <a:cxnSpLocks/>
            <a:stCxn id="63" idx="2"/>
          </p:cNvCxnSpPr>
          <p:nvPr/>
        </p:nvCxnSpPr>
        <p:spPr>
          <a:xfrm flipH="1" flipV="1">
            <a:off x="2487640" y="3401035"/>
            <a:ext cx="665260" cy="277932"/>
          </a:xfrm>
          <a:prstGeom prst="line">
            <a:avLst/>
          </a:prstGeom>
          <a:ln w="19050"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Straight Connector 60"/>
          <p:cNvCxnSpPr>
            <a:cxnSpLocks/>
            <a:stCxn id="64" idx="3"/>
          </p:cNvCxnSpPr>
          <p:nvPr/>
        </p:nvCxnSpPr>
        <p:spPr>
          <a:xfrm flipH="1">
            <a:off x="3164757" y="4520595"/>
            <a:ext cx="430670" cy="671280"/>
          </a:xfrm>
          <a:prstGeom prst="line">
            <a:avLst/>
          </a:prstGeom>
          <a:ln w="19050"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Oval 61"/>
          <p:cNvSpPr/>
          <p:nvPr/>
        </p:nvSpPr>
        <p:spPr>
          <a:xfrm>
            <a:off x="3591791" y="2838268"/>
            <a:ext cx="182880" cy="182880"/>
          </a:xfrm>
          <a:prstGeom prst="ellipse">
            <a:avLst/>
          </a:prstGeom>
          <a:solidFill>
            <a:srgbClr val="CCCCCC"/>
          </a:solidFill>
          <a:ln w="19050">
            <a:solidFill>
              <a:srgbClr val="CCCC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3" name="Oval 62"/>
          <p:cNvSpPr/>
          <p:nvPr/>
        </p:nvSpPr>
        <p:spPr>
          <a:xfrm>
            <a:off x="3152900" y="3587527"/>
            <a:ext cx="182880" cy="182880"/>
          </a:xfrm>
          <a:prstGeom prst="ellipse">
            <a:avLst/>
          </a:prstGeom>
          <a:solidFill>
            <a:srgbClr val="CCCCCC"/>
          </a:solidFill>
          <a:ln w="19050">
            <a:solidFill>
              <a:srgbClr val="CCCC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4" name="Oval 63"/>
          <p:cNvSpPr/>
          <p:nvPr/>
        </p:nvSpPr>
        <p:spPr>
          <a:xfrm>
            <a:off x="3568645" y="4364497"/>
            <a:ext cx="182880" cy="182880"/>
          </a:xfrm>
          <a:prstGeom prst="ellipse">
            <a:avLst/>
          </a:prstGeom>
          <a:solidFill>
            <a:srgbClr val="CCCCCC"/>
          </a:solidFill>
          <a:ln w="19050">
            <a:solidFill>
              <a:srgbClr val="CCCC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65" name="Straight Connector 64"/>
          <p:cNvCxnSpPr/>
          <p:nvPr/>
        </p:nvCxnSpPr>
        <p:spPr>
          <a:xfrm>
            <a:off x="762000" y="2199348"/>
            <a:ext cx="2522635" cy="0"/>
          </a:xfrm>
          <a:prstGeom prst="line">
            <a:avLst/>
          </a:prstGeom>
          <a:ln w="19050"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Straight Connector 65"/>
          <p:cNvCxnSpPr/>
          <p:nvPr/>
        </p:nvCxnSpPr>
        <p:spPr>
          <a:xfrm>
            <a:off x="459675" y="3401034"/>
            <a:ext cx="2027965" cy="0"/>
          </a:xfrm>
          <a:prstGeom prst="line">
            <a:avLst/>
          </a:prstGeom>
          <a:ln w="19050"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Straight Connector 66"/>
          <p:cNvCxnSpPr/>
          <p:nvPr/>
        </p:nvCxnSpPr>
        <p:spPr>
          <a:xfrm>
            <a:off x="592245" y="5191875"/>
            <a:ext cx="2572512" cy="0"/>
          </a:xfrm>
          <a:prstGeom prst="line">
            <a:avLst/>
          </a:prstGeom>
          <a:ln w="19050"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8" name="Picture 6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36169" y="4570012"/>
            <a:ext cx="618595" cy="478380"/>
          </a:xfrm>
          <a:prstGeom prst="rect">
            <a:avLst/>
          </a:prstGeom>
        </p:spPr>
      </p:pic>
      <p:pic>
        <p:nvPicPr>
          <p:cNvPr id="69" name="Picture 6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20484" y="1587513"/>
            <a:ext cx="671463" cy="485395"/>
          </a:xfrm>
          <a:prstGeom prst="rect">
            <a:avLst/>
          </a:prstGeom>
        </p:spPr>
      </p:pic>
      <p:pic>
        <p:nvPicPr>
          <p:cNvPr id="70" name="Picture 6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72296" y="1587513"/>
            <a:ext cx="601867" cy="471734"/>
          </a:xfrm>
          <a:prstGeom prst="rect">
            <a:avLst/>
          </a:prstGeom>
        </p:spPr>
      </p:pic>
      <p:pic>
        <p:nvPicPr>
          <p:cNvPr id="71" name="Picture 7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75415" y="2731893"/>
            <a:ext cx="416802" cy="579898"/>
          </a:xfrm>
          <a:prstGeom prst="rect">
            <a:avLst/>
          </a:prstGeom>
        </p:spPr>
      </p:pic>
      <p:pic>
        <p:nvPicPr>
          <p:cNvPr id="72" name="Picture 7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721228" y="2734165"/>
            <a:ext cx="355462" cy="577626"/>
          </a:xfrm>
          <a:prstGeom prst="rect">
            <a:avLst/>
          </a:prstGeom>
        </p:spPr>
      </p:pic>
      <p:pic>
        <p:nvPicPr>
          <p:cNvPr id="73" name="Picture 72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23738" y="4573381"/>
            <a:ext cx="560462" cy="498189"/>
          </a:xfrm>
          <a:prstGeom prst="rect">
            <a:avLst/>
          </a:prstGeom>
        </p:spPr>
      </p:pic>
      <p:pic>
        <p:nvPicPr>
          <p:cNvPr id="74" name="Picture 73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321439" y="5562599"/>
            <a:ext cx="554897" cy="5633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09108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be-BY" dirty="0" smtClean="0"/>
              <a:t>М</a:t>
            </a:r>
            <a:r>
              <a:rPr lang="ru-RU" dirty="0" smtClean="0"/>
              <a:t>обильный банкинг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22297"/>
            <a:ext cx="3657600" cy="5632704"/>
          </a:xfrm>
          <a:prstGeom prst="rect">
            <a:avLst/>
          </a:prstGeom>
        </p:spPr>
      </p:pic>
      <p:sp>
        <p:nvSpPr>
          <p:cNvPr id="3" name="Rounded Rectangle 2"/>
          <p:cNvSpPr/>
          <p:nvPr/>
        </p:nvSpPr>
        <p:spPr>
          <a:xfrm>
            <a:off x="838200" y="1357348"/>
            <a:ext cx="3067050" cy="428798"/>
          </a:xfrm>
          <a:prstGeom prst="roundRect">
            <a:avLst/>
          </a:prstGeom>
          <a:solidFill>
            <a:srgbClr val="5868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Управление счетом</a:t>
            </a:r>
            <a:endParaRPr lang="en-US" b="1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1447800" y="2158885"/>
            <a:ext cx="2632593" cy="570048"/>
          </a:xfrm>
          <a:prstGeom prst="roundRect">
            <a:avLst/>
          </a:prstGeom>
          <a:solidFill>
            <a:srgbClr val="00A99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Денежные переводы</a:t>
            </a:r>
            <a:endParaRPr lang="en-US" b="1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2147327" y="3083348"/>
            <a:ext cx="2234173" cy="428798"/>
          </a:xfrm>
          <a:prstGeom prst="roundRect">
            <a:avLst/>
          </a:prstGeom>
          <a:solidFill>
            <a:srgbClr val="2E74B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Платежи</a:t>
            </a:r>
            <a:endParaRPr lang="en-US" b="1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2147327" y="3946348"/>
            <a:ext cx="2234173" cy="428798"/>
          </a:xfrm>
          <a:prstGeom prst="roundRect">
            <a:avLst/>
          </a:prstGeom>
          <a:solidFill>
            <a:srgbClr val="5868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Оповещения</a:t>
            </a:r>
            <a:endParaRPr lang="en-US" b="1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1447800" y="4748893"/>
            <a:ext cx="2632593" cy="570048"/>
          </a:xfrm>
          <a:prstGeom prst="roundRect">
            <a:avLst/>
          </a:prstGeom>
          <a:solidFill>
            <a:srgbClr val="00A99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Финансовый планировщик</a:t>
            </a:r>
            <a:endParaRPr lang="en-US" b="1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838200" y="5672346"/>
            <a:ext cx="3067050" cy="428798"/>
          </a:xfrm>
          <a:prstGeom prst="roundRect">
            <a:avLst/>
          </a:prstGeom>
          <a:solidFill>
            <a:srgbClr val="2E74B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Персонализация</a:t>
            </a:r>
            <a:endParaRPr lang="en-US" b="1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4233887" y="1295400"/>
            <a:ext cx="353851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 smtClean="0">
                <a:solidFill>
                  <a:schemeClr val="accent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Проверка баланса и истории платежей</a:t>
            </a:r>
            <a:endParaRPr lang="en-US" sz="1600" b="1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cxnSp>
        <p:nvCxnSpPr>
          <p:cNvPr id="13" name="Straight Connector 12"/>
          <p:cNvCxnSpPr/>
          <p:nvPr/>
        </p:nvCxnSpPr>
        <p:spPr>
          <a:xfrm>
            <a:off x="4114800" y="1305047"/>
            <a:ext cx="0" cy="533400"/>
          </a:xfrm>
          <a:prstGeom prst="line">
            <a:avLst/>
          </a:prstGeom>
          <a:ln w="12700">
            <a:solidFill>
              <a:srgbClr val="ED8B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4270893" y="2177209"/>
            <a:ext cx="0" cy="533400"/>
          </a:xfrm>
          <a:prstGeom prst="line">
            <a:avLst/>
          </a:prstGeom>
          <a:ln w="12700">
            <a:solidFill>
              <a:srgbClr val="ED8B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4572000" y="3031047"/>
            <a:ext cx="0" cy="533400"/>
          </a:xfrm>
          <a:prstGeom prst="line">
            <a:avLst/>
          </a:prstGeom>
          <a:ln w="12700">
            <a:solidFill>
              <a:srgbClr val="ED8B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4572000" y="3894047"/>
            <a:ext cx="0" cy="533400"/>
          </a:xfrm>
          <a:prstGeom prst="line">
            <a:avLst/>
          </a:prstGeom>
          <a:ln w="12700">
            <a:solidFill>
              <a:srgbClr val="ED8B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4270893" y="4729544"/>
            <a:ext cx="0" cy="533400"/>
          </a:xfrm>
          <a:prstGeom prst="line">
            <a:avLst/>
          </a:prstGeom>
          <a:ln w="12700">
            <a:solidFill>
              <a:srgbClr val="ED8B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4114800" y="5618874"/>
            <a:ext cx="0" cy="533400"/>
          </a:xfrm>
          <a:prstGeom prst="line">
            <a:avLst/>
          </a:prstGeom>
          <a:ln w="12700">
            <a:solidFill>
              <a:srgbClr val="ED8B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Rectangle 18"/>
          <p:cNvSpPr/>
          <p:nvPr/>
        </p:nvSpPr>
        <p:spPr>
          <a:xfrm>
            <a:off x="4674140" y="3000859"/>
            <a:ext cx="424126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 smtClean="0">
                <a:solidFill>
                  <a:schemeClr val="accent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В том числе регулярные и автоматические платежи</a:t>
            </a:r>
            <a:endParaRPr lang="en-US" sz="1600" b="1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4381500" y="2144158"/>
            <a:ext cx="411844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 smtClean="0">
                <a:solidFill>
                  <a:schemeClr val="accent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Между счетами</a:t>
            </a:r>
            <a:r>
              <a:rPr lang="ru-RU" sz="1600" dirty="0">
                <a:solidFill>
                  <a:schemeClr val="accent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между различными банками, иным физическим </a:t>
            </a:r>
            <a:r>
              <a:rPr lang="ru-RU" sz="1600" dirty="0" smtClean="0">
                <a:solidFill>
                  <a:schemeClr val="accent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лицам</a:t>
            </a:r>
            <a:endParaRPr lang="en-US" sz="1600" b="1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4229654" y="5604433"/>
            <a:ext cx="468574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 smtClean="0">
                <a:solidFill>
                  <a:schemeClr val="accent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Персонализация банковского предложения в зависимости от профиля клиента</a:t>
            </a:r>
            <a:endParaRPr lang="en-US" sz="1600" dirty="0">
              <a:solidFill>
                <a:schemeClr val="accent2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4381499" y="4734166"/>
            <a:ext cx="430106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>
                <a:solidFill>
                  <a:schemeClr val="accent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Текущее финансовое </a:t>
            </a:r>
            <a:r>
              <a:rPr lang="ru-RU" sz="1600" dirty="0" smtClean="0">
                <a:solidFill>
                  <a:schemeClr val="accent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состояние, планирование бюджета</a:t>
            </a:r>
            <a:endParaRPr lang="en-US" sz="1600" b="1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4674141" y="3984434"/>
            <a:ext cx="4241259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 smtClean="0">
                <a:solidFill>
                  <a:schemeClr val="accent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Текстовые, имейл- и </a:t>
            </a:r>
            <a:r>
              <a:rPr lang="en-US" sz="1600" dirty="0" smtClean="0">
                <a:solidFill>
                  <a:schemeClr val="accent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push-</a:t>
            </a:r>
            <a:r>
              <a:rPr lang="ru-RU" sz="1600" dirty="0" smtClean="0">
                <a:solidFill>
                  <a:schemeClr val="accent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уведомления</a:t>
            </a:r>
            <a:endParaRPr lang="en-US" sz="1600" b="1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564876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Электронное правительство</a:t>
            </a:r>
            <a:endParaRPr lang="en-US" dirty="0"/>
          </a:p>
        </p:txBody>
      </p:sp>
      <p:pic>
        <p:nvPicPr>
          <p:cNvPr id="24" name="Picture 2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22297"/>
            <a:ext cx="3657600" cy="5632704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792" r="17905"/>
          <a:stretch/>
        </p:blipFill>
        <p:spPr>
          <a:xfrm>
            <a:off x="0" y="922297"/>
            <a:ext cx="3657600" cy="5632704"/>
          </a:xfrm>
          <a:prstGeom prst="rect">
            <a:avLst/>
          </a:prstGeom>
        </p:spPr>
      </p:pic>
      <p:sp>
        <p:nvSpPr>
          <p:cNvPr id="26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3962400" y="1323458"/>
            <a:ext cx="4876800" cy="4924941"/>
          </a:xfrm>
        </p:spPr>
        <p:txBody>
          <a:bodyPr>
            <a:noAutofit/>
          </a:bodyPr>
          <a:lstStyle/>
          <a:p>
            <a:pPr>
              <a:spcAft>
                <a:spcPts val="1200"/>
              </a:spcAft>
            </a:pPr>
            <a:r>
              <a:rPr lang="ru-RU" dirty="0" smtClean="0"/>
              <a:t>Программное обеспечение </a:t>
            </a:r>
            <a:r>
              <a:rPr lang="ru-RU" dirty="0"/>
              <a:t>для </a:t>
            </a:r>
            <a:r>
              <a:rPr lang="ru-RU" b="1" dirty="0" smtClean="0">
                <a:solidFill>
                  <a:schemeClr val="tx1"/>
                </a:solidFill>
              </a:rPr>
              <a:t>цифрового </a:t>
            </a:r>
            <a:r>
              <a:rPr lang="ru-RU" b="1" dirty="0">
                <a:solidFill>
                  <a:schemeClr val="tx1"/>
                </a:solidFill>
              </a:rPr>
              <a:t>взаимодействия </a:t>
            </a:r>
            <a:r>
              <a:rPr lang="ru-RU" dirty="0"/>
              <a:t>между органами государственной </a:t>
            </a:r>
            <a:r>
              <a:rPr lang="ru-RU" dirty="0" smtClean="0"/>
              <a:t>власти, </a:t>
            </a:r>
            <a:r>
              <a:rPr lang="ru-RU" dirty="0"/>
              <a:t>гражданами, организациями и другими субъектами экономики</a:t>
            </a:r>
            <a:r>
              <a:rPr lang="ru-RU" dirty="0" smtClean="0"/>
              <a:t>.</a:t>
            </a:r>
          </a:p>
          <a:p>
            <a:pPr marL="566738" indent="-285750">
              <a:buClr>
                <a:srgbClr val="2E74B8"/>
              </a:buClr>
              <a:buFont typeface="Wingdings" panose="05000000000000000000" pitchFamily="2" charset="2"/>
              <a:buChar char="n"/>
            </a:pPr>
            <a:r>
              <a:rPr lang="ru-RU" sz="1700" dirty="0" smtClean="0"/>
              <a:t>Единый портал государственных услуг</a:t>
            </a:r>
          </a:p>
          <a:p>
            <a:pPr marL="566738" indent="-285750">
              <a:buClr>
                <a:srgbClr val="00A99D"/>
              </a:buClr>
              <a:buFont typeface="Wingdings" panose="05000000000000000000" pitchFamily="2" charset="2"/>
              <a:buChar char="n"/>
            </a:pPr>
            <a:r>
              <a:rPr lang="ru-RU" sz="1700" dirty="0" smtClean="0"/>
              <a:t>Система электронного взаимодействия между государством, физическими и юридическими лицами</a:t>
            </a:r>
          </a:p>
          <a:p>
            <a:pPr marL="566738" indent="-285750">
              <a:buClr>
                <a:srgbClr val="A77097"/>
              </a:buClr>
              <a:buFont typeface="Wingdings" panose="05000000000000000000" pitchFamily="2" charset="2"/>
              <a:buChar char="n"/>
            </a:pPr>
            <a:r>
              <a:rPr lang="ru-RU" sz="1700" dirty="0" smtClean="0"/>
              <a:t>Система подачи и обработки заявок для юридических и физических лиц (например, на госрегистрацию) и др.</a:t>
            </a:r>
          </a:p>
          <a:p>
            <a:endParaRPr lang="ru-RU" dirty="0" smtClean="0"/>
          </a:p>
        </p:txBody>
      </p:sp>
    </p:spTree>
    <p:extLst>
      <p:ext uri="{BB962C8B-B14F-4D97-AF65-F5344CB8AC3E}">
        <p14:creationId xmlns:p14="http://schemas.microsoft.com/office/powerpoint/2010/main" val="39676932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Электронная коммерция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25168" y="2115000"/>
            <a:ext cx="3493664" cy="3493664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76677" y="2552784"/>
            <a:ext cx="233850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1600" dirty="0" smtClean="0">
                <a:solidFill>
                  <a:srgbClr val="272A2B"/>
                </a:solidFill>
                <a:latin typeface="Open Sans" panose="020B0606030504020204" pitchFamily="34" charset="0"/>
                <a:ea typeface="Times New Roman" panose="02020603050405020304" pitchFamily="18" charset="0"/>
              </a:rPr>
              <a:t>Управление запасами</a:t>
            </a:r>
            <a:endParaRPr lang="en-US" sz="1600" dirty="0">
              <a:solidFill>
                <a:schemeClr val="accent2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621280" y="1327944"/>
            <a:ext cx="385572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 smtClean="0">
                <a:solidFill>
                  <a:srgbClr val="272A2B"/>
                </a:solidFill>
                <a:latin typeface="Open Sans" panose="020B0606030504020204" pitchFamily="34" charset="0"/>
                <a:ea typeface="Times New Roman" panose="02020603050405020304" pitchFamily="18" charset="0"/>
              </a:rPr>
              <a:t>Персонализация на базе клиентской аналитики</a:t>
            </a:r>
            <a:endParaRPr lang="en-US" sz="1600" b="1" dirty="0">
              <a:solidFill>
                <a:schemeClr val="accent2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362169" y="5531012"/>
            <a:ext cx="255919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>
                <a:solidFill>
                  <a:srgbClr val="272A2B"/>
                </a:solidFill>
                <a:latin typeface="Open Sans" panose="020B0606030504020204" pitchFamily="34" charset="0"/>
                <a:ea typeface="Times New Roman" panose="02020603050405020304" pitchFamily="18" charset="0"/>
              </a:rPr>
              <a:t>История заказов и платежей</a:t>
            </a:r>
            <a:endParaRPr lang="en-US" sz="1600" dirty="0">
              <a:solidFill>
                <a:schemeClr val="accent2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13115" y="4054095"/>
            <a:ext cx="220207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1600" dirty="0" smtClean="0">
                <a:solidFill>
                  <a:srgbClr val="272A2B"/>
                </a:solidFill>
                <a:latin typeface="Open Sans" panose="020B0606030504020204" pitchFamily="34" charset="0"/>
                <a:ea typeface="Times New Roman" panose="02020603050405020304" pitchFamily="18" charset="0"/>
              </a:rPr>
              <a:t>Глубокая аналитика и отчетность</a:t>
            </a:r>
            <a:endParaRPr lang="en-US" sz="1600" dirty="0">
              <a:solidFill>
                <a:schemeClr val="accent2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214174" y="5531013"/>
            <a:ext cx="248717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1600" dirty="0" smtClean="0">
                <a:solidFill>
                  <a:srgbClr val="272A2B"/>
                </a:solidFill>
                <a:latin typeface="Open Sans" panose="020B0606030504020204" pitchFamily="34" charset="0"/>
                <a:ea typeface="Times New Roman" panose="02020603050405020304" pitchFamily="18" charset="0"/>
              </a:rPr>
              <a:t>Управление возвратами</a:t>
            </a:r>
            <a:endParaRPr lang="en-US" sz="1600" dirty="0">
              <a:solidFill>
                <a:schemeClr val="accent2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477000" y="2552784"/>
            <a:ext cx="234811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>
                <a:solidFill>
                  <a:srgbClr val="272A2B"/>
                </a:solidFill>
                <a:latin typeface="Open Sans" panose="020B0606030504020204" pitchFamily="34" charset="0"/>
                <a:ea typeface="Open Sans" panose="020B0606030504020204" pitchFamily="34" charset="0"/>
              </a:rPr>
              <a:t>Сопровождение заказа на всех этапах</a:t>
            </a:r>
            <a:endParaRPr lang="en-US" sz="1600" dirty="0">
              <a:solidFill>
                <a:schemeClr val="accent2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cxnSp>
        <p:nvCxnSpPr>
          <p:cNvPr id="12" name="Straight Connector 11"/>
          <p:cNvCxnSpPr/>
          <p:nvPr/>
        </p:nvCxnSpPr>
        <p:spPr>
          <a:xfrm>
            <a:off x="2431962" y="1945517"/>
            <a:ext cx="4236720" cy="0"/>
          </a:xfrm>
          <a:prstGeom prst="line">
            <a:avLst/>
          </a:prstGeom>
          <a:ln w="15875" cap="rnd">
            <a:solidFill>
              <a:srgbClr val="2E74B8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1472185" y="6151755"/>
            <a:ext cx="2286000" cy="0"/>
          </a:xfrm>
          <a:prstGeom prst="line">
            <a:avLst/>
          </a:prstGeom>
          <a:ln w="15875" cap="rnd">
            <a:solidFill>
              <a:srgbClr val="2E74B8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5362169" y="6151755"/>
            <a:ext cx="2410231" cy="0"/>
          </a:xfrm>
          <a:prstGeom prst="line">
            <a:avLst/>
          </a:prstGeom>
          <a:ln w="15875" cap="rnd">
            <a:solidFill>
              <a:srgbClr val="5D689C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5791200" y="3163137"/>
            <a:ext cx="2774861" cy="0"/>
          </a:xfrm>
          <a:prstGeom prst="line">
            <a:avLst/>
          </a:prstGeom>
          <a:ln w="15875" cap="rnd">
            <a:solidFill>
              <a:srgbClr val="00A99D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5867400" y="4674837"/>
            <a:ext cx="2698661" cy="0"/>
          </a:xfrm>
          <a:prstGeom prst="line">
            <a:avLst/>
          </a:prstGeom>
          <a:ln w="15875" cap="rnd">
            <a:solidFill>
              <a:srgbClr val="A77097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576073" y="3163137"/>
            <a:ext cx="2700527" cy="0"/>
          </a:xfrm>
          <a:prstGeom prst="line">
            <a:avLst/>
          </a:prstGeom>
          <a:ln w="15875" cap="rnd">
            <a:solidFill>
              <a:srgbClr val="A77097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576073" y="4674837"/>
            <a:ext cx="2624327" cy="0"/>
          </a:xfrm>
          <a:prstGeom prst="line">
            <a:avLst/>
          </a:prstGeom>
          <a:ln w="15875" cap="rnd">
            <a:solidFill>
              <a:srgbClr val="00A99D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6477000" y="4054095"/>
            <a:ext cx="182046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>
                <a:solidFill>
                  <a:srgbClr val="272A2B"/>
                </a:solidFill>
                <a:latin typeface="Open Sans" panose="020B0606030504020204" pitchFamily="34" charset="0"/>
                <a:ea typeface="Times New Roman" panose="02020603050405020304" pitchFamily="18" charset="0"/>
              </a:rPr>
              <a:t>Безопасные методы оплаты</a:t>
            </a:r>
            <a:endParaRPr lang="en-US" sz="1600" dirty="0">
              <a:solidFill>
                <a:schemeClr val="accent2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cxnSp>
        <p:nvCxnSpPr>
          <p:cNvPr id="20" name="Straight Connector 19"/>
          <p:cNvCxnSpPr/>
          <p:nvPr/>
        </p:nvCxnSpPr>
        <p:spPr>
          <a:xfrm flipV="1">
            <a:off x="3765166" y="5222117"/>
            <a:ext cx="425834" cy="929638"/>
          </a:xfrm>
          <a:prstGeom prst="line">
            <a:avLst/>
          </a:prstGeom>
          <a:ln w="15875" cap="rnd">
            <a:solidFill>
              <a:srgbClr val="2E74B8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 flipV="1">
            <a:off x="4936335" y="5222117"/>
            <a:ext cx="425834" cy="929638"/>
          </a:xfrm>
          <a:prstGeom prst="line">
            <a:avLst/>
          </a:prstGeom>
          <a:ln w="15875" cap="rnd">
            <a:solidFill>
              <a:srgbClr val="5868A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 flipV="1">
            <a:off x="4572000" y="1945517"/>
            <a:ext cx="0" cy="570700"/>
          </a:xfrm>
          <a:prstGeom prst="line">
            <a:avLst/>
          </a:prstGeom>
          <a:ln w="15875" cap="rnd">
            <a:solidFill>
              <a:srgbClr val="2E74B8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666503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6492" y="1637792"/>
            <a:ext cx="3940098" cy="239646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Big Data</a:t>
            </a:r>
            <a:endParaRPr lang="en-US" dirty="0"/>
          </a:p>
        </p:txBody>
      </p:sp>
      <p:sp>
        <p:nvSpPr>
          <p:cNvPr id="25" name="Rounded Rectangle 24"/>
          <p:cNvSpPr/>
          <p:nvPr/>
        </p:nvSpPr>
        <p:spPr>
          <a:xfrm>
            <a:off x="4406590" y="1447800"/>
            <a:ext cx="4280210" cy="670032"/>
          </a:xfrm>
          <a:prstGeom prst="roundRect">
            <a:avLst/>
          </a:prstGeom>
          <a:solidFill>
            <a:srgbClr val="00A99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700" b="1" dirty="0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Операционная аналитика</a:t>
            </a:r>
            <a:endParaRPr lang="en-US" sz="1700" b="1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26" name="Rounded Rectangle 25"/>
          <p:cNvSpPr/>
          <p:nvPr/>
        </p:nvSpPr>
        <p:spPr>
          <a:xfrm>
            <a:off x="4406590" y="2500023"/>
            <a:ext cx="4280210" cy="670032"/>
          </a:xfrm>
          <a:prstGeom prst="roundRect">
            <a:avLst/>
          </a:prstGeom>
          <a:solidFill>
            <a:srgbClr val="2E74B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700" b="1" dirty="0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Клиентская аналитика</a:t>
            </a:r>
            <a:endParaRPr lang="en-US" sz="1700" b="1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27" name="Rounded Rectangle 26"/>
          <p:cNvSpPr/>
          <p:nvPr/>
        </p:nvSpPr>
        <p:spPr>
          <a:xfrm>
            <a:off x="4419600" y="3552246"/>
            <a:ext cx="4280210" cy="670032"/>
          </a:xfrm>
          <a:prstGeom prst="roundRect">
            <a:avLst/>
          </a:prstGeom>
          <a:solidFill>
            <a:srgbClr val="A7709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7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А</a:t>
            </a:r>
            <a:r>
              <a:rPr lang="ru-RU" sz="1700" b="1" dirty="0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налитика </a:t>
            </a:r>
            <a:r>
              <a:rPr lang="ru-RU" sz="17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для предотвращения мошенничества</a:t>
            </a:r>
            <a:endParaRPr lang="en-US" sz="1700" b="1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038988" y="2419540"/>
            <a:ext cx="1280160" cy="830997"/>
          </a:xfrm>
          <a:prstGeom prst="rect">
            <a:avLst/>
          </a:prstGeom>
          <a:solidFill>
            <a:schemeClr val="accent1"/>
          </a:solidFill>
        </p:spPr>
        <p:txBody>
          <a:bodyPr wrap="square">
            <a:spAutoFit/>
          </a:bodyPr>
          <a:lstStyle/>
          <a:p>
            <a:pPr algn="ctr"/>
            <a:r>
              <a:rPr lang="en-US" sz="2400" b="1" dirty="0" smtClean="0">
                <a:solidFill>
                  <a:srgbClr val="4B6C7E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BIG DATA</a:t>
            </a:r>
            <a:endParaRPr lang="en-US" sz="2400" b="1" dirty="0">
              <a:solidFill>
                <a:srgbClr val="4B6C7E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31" name="Picture 3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3308" y="4619706"/>
            <a:ext cx="1633423" cy="1037704"/>
          </a:xfrm>
          <a:prstGeom prst="rect">
            <a:avLst/>
          </a:prstGeom>
        </p:spPr>
      </p:pic>
      <p:pic>
        <p:nvPicPr>
          <p:cNvPr id="34" name="Picture 3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11081" y="4840950"/>
            <a:ext cx="1164362" cy="619341"/>
          </a:xfrm>
          <a:prstGeom prst="rect">
            <a:avLst/>
          </a:prstGeom>
        </p:spPr>
      </p:pic>
      <p:pic>
        <p:nvPicPr>
          <p:cNvPr id="35" name="Picture 10" descr="Image result for ï Apache Cassandra logo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2400" y="4894631"/>
            <a:ext cx="833090" cy="5585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7" name="Picture 12" descr="Image result for ï Amazon RedShift logo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3296" y="5566471"/>
            <a:ext cx="1397911" cy="6989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9" name="Picture 14" descr="Image result for ï Amazon DynamoDB logo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27772" y="5587346"/>
            <a:ext cx="1218234" cy="6091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" name="Picture 40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16487" y="5544988"/>
            <a:ext cx="642528" cy="578981"/>
          </a:xfrm>
          <a:prstGeom prst="rect">
            <a:avLst/>
          </a:prstGeom>
        </p:spPr>
      </p:pic>
      <p:pic>
        <p:nvPicPr>
          <p:cNvPr id="42" name="Picture 41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87059" y="5741351"/>
            <a:ext cx="1700633" cy="426069"/>
          </a:xfrm>
          <a:prstGeom prst="rect">
            <a:avLst/>
          </a:prstGeom>
        </p:spPr>
      </p:pic>
      <p:pic>
        <p:nvPicPr>
          <p:cNvPr id="43" name="Picture 42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9002" y="5587347"/>
            <a:ext cx="1492933" cy="609117"/>
          </a:xfrm>
          <a:prstGeom prst="rect">
            <a:avLst/>
          </a:prstGeom>
        </p:spPr>
      </p:pic>
      <p:pic>
        <p:nvPicPr>
          <p:cNvPr id="44" name="Picture 18" descr="Image result for ï Apache Kafka logo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95901" y="4863253"/>
            <a:ext cx="1271221" cy="6356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5" name="Picture 20" descr="Image result for ï Apache Storm logo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37751" y="4930811"/>
            <a:ext cx="1465726" cy="534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47" name="Straight Connector 46"/>
          <p:cNvCxnSpPr/>
          <p:nvPr/>
        </p:nvCxnSpPr>
        <p:spPr>
          <a:xfrm>
            <a:off x="457200" y="4619706"/>
            <a:ext cx="8229600" cy="0"/>
          </a:xfrm>
          <a:prstGeom prst="line">
            <a:avLst/>
          </a:prstGeom>
          <a:ln w="19050">
            <a:solidFill>
              <a:srgbClr val="F89D3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591551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Information Security</a:t>
            </a:r>
          </a:p>
        </p:txBody>
      </p:sp>
      <p:sp>
        <p:nvSpPr>
          <p:cNvPr id="11" name="Rectangle 10"/>
          <p:cNvSpPr/>
          <p:nvPr/>
        </p:nvSpPr>
        <p:spPr>
          <a:xfrm>
            <a:off x="4087431" y="2097806"/>
            <a:ext cx="462796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kern="0" spc="-20" dirty="0" smtClean="0">
                <a:solidFill>
                  <a:schemeClr val="accent2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Управление </a:t>
            </a:r>
            <a:r>
              <a:rPr lang="ru-RU" sz="1600" kern="0" spc="-20" dirty="0">
                <a:solidFill>
                  <a:schemeClr val="accent2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информацией и событиями </a:t>
            </a:r>
            <a:r>
              <a:rPr lang="ru-RU" sz="1600" kern="0" spc="-20" dirty="0" smtClean="0">
                <a:solidFill>
                  <a:schemeClr val="accent2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безопасности </a:t>
            </a:r>
            <a:r>
              <a:rPr lang="en-US" sz="1600" kern="0" spc="-20" dirty="0" smtClean="0">
                <a:solidFill>
                  <a:schemeClr val="accent2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(SIEM)</a:t>
            </a:r>
            <a:endParaRPr lang="en-US" sz="1600" kern="0" spc="-20" dirty="0">
              <a:solidFill>
                <a:schemeClr val="accent2"/>
              </a:solidFill>
              <a:latin typeface="Open Sans" pitchFamily="34" charset="0"/>
              <a:ea typeface="Open Sans" pitchFamily="34" charset="0"/>
              <a:cs typeface="Open Sans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4087430" y="3091303"/>
            <a:ext cx="4627966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942975"/>
            <a:r>
              <a:rPr lang="ru-RU" sz="1600" kern="0" dirty="0">
                <a:solidFill>
                  <a:schemeClr val="accent2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Управление идентификацией и </a:t>
            </a:r>
            <a:r>
              <a:rPr lang="ru-RU" sz="1600" kern="0" dirty="0" smtClean="0">
                <a:solidFill>
                  <a:schemeClr val="accent2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доступом</a:t>
            </a:r>
            <a:endParaRPr lang="en-US" sz="1600" kern="0" dirty="0">
              <a:solidFill>
                <a:schemeClr val="accent2"/>
              </a:solidFill>
              <a:latin typeface="Open Sans" pitchFamily="34" charset="0"/>
              <a:ea typeface="Open Sans" pitchFamily="34" charset="0"/>
              <a:cs typeface="Open Sans" pitchFamily="34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4094381" y="3915992"/>
            <a:ext cx="3652264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kern="0" dirty="0" smtClean="0">
                <a:solidFill>
                  <a:schemeClr val="accent2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Тестирование на проникновение</a:t>
            </a:r>
            <a:endParaRPr lang="en-US" sz="1600" kern="0" dirty="0">
              <a:solidFill>
                <a:schemeClr val="accent2"/>
              </a:solidFill>
              <a:latin typeface="Open Sans" pitchFamily="34" charset="0"/>
              <a:ea typeface="Open Sans" pitchFamily="34" charset="0"/>
              <a:cs typeface="Open Sans" pitchFamily="34" charset="0"/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3980" y="1531102"/>
            <a:ext cx="2753077" cy="3192732"/>
          </a:xfrm>
          <a:prstGeom prst="rect">
            <a:avLst/>
          </a:prstGeom>
        </p:spPr>
      </p:pic>
      <p:sp>
        <p:nvSpPr>
          <p:cNvPr id="15" name="Oval 14"/>
          <p:cNvSpPr/>
          <p:nvPr/>
        </p:nvSpPr>
        <p:spPr>
          <a:xfrm>
            <a:off x="3363775" y="2274203"/>
            <a:ext cx="228600" cy="228600"/>
          </a:xfrm>
          <a:prstGeom prst="ellipse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2" name="Straight Connector 21"/>
          <p:cNvCxnSpPr>
            <a:stCxn id="15" idx="6"/>
          </p:cNvCxnSpPr>
          <p:nvPr/>
        </p:nvCxnSpPr>
        <p:spPr>
          <a:xfrm>
            <a:off x="3592375" y="2388503"/>
            <a:ext cx="495055" cy="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Oval 22"/>
          <p:cNvSpPr/>
          <p:nvPr/>
        </p:nvSpPr>
        <p:spPr>
          <a:xfrm>
            <a:off x="3228212" y="3157955"/>
            <a:ext cx="228600" cy="228600"/>
          </a:xfrm>
          <a:prstGeom prst="ellipse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4" name="Straight Connector 23"/>
          <p:cNvCxnSpPr>
            <a:stCxn id="23" idx="6"/>
          </p:cNvCxnSpPr>
          <p:nvPr/>
        </p:nvCxnSpPr>
        <p:spPr>
          <a:xfrm>
            <a:off x="3456812" y="3272255"/>
            <a:ext cx="630618" cy="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Oval 25"/>
          <p:cNvSpPr/>
          <p:nvPr/>
        </p:nvSpPr>
        <p:spPr>
          <a:xfrm>
            <a:off x="2783977" y="3970969"/>
            <a:ext cx="228600" cy="228600"/>
          </a:xfrm>
          <a:prstGeom prst="ellipse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0" name="Straight Connector 19"/>
          <p:cNvCxnSpPr>
            <a:stCxn id="26" idx="6"/>
          </p:cNvCxnSpPr>
          <p:nvPr/>
        </p:nvCxnSpPr>
        <p:spPr>
          <a:xfrm>
            <a:off x="3012577" y="4085269"/>
            <a:ext cx="1081804" cy="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>
            <a:off x="594360" y="5087313"/>
            <a:ext cx="7955280" cy="0"/>
          </a:xfrm>
          <a:prstGeom prst="line">
            <a:avLst/>
          </a:prstGeom>
          <a:ln w="19050">
            <a:solidFill>
              <a:srgbClr val="F89D3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5" name="Picture 24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2123" y="5316503"/>
            <a:ext cx="1282417" cy="385110"/>
          </a:xfrm>
          <a:prstGeom prst="rect">
            <a:avLst/>
          </a:prstGeom>
        </p:spPr>
      </p:pic>
      <p:pic>
        <p:nvPicPr>
          <p:cNvPr id="32" name="Picture 3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98544" y="5586754"/>
            <a:ext cx="2330856" cy="423150"/>
          </a:xfrm>
          <a:prstGeom prst="rect">
            <a:avLst/>
          </a:prstGeom>
        </p:spPr>
      </p:pic>
      <p:pic>
        <p:nvPicPr>
          <p:cNvPr id="33" name="Picture 3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36073" y="5730821"/>
            <a:ext cx="1400278" cy="378074"/>
          </a:xfrm>
          <a:prstGeom prst="rect">
            <a:avLst/>
          </a:prstGeom>
        </p:spPr>
      </p:pic>
      <p:pic>
        <p:nvPicPr>
          <p:cNvPr id="34" name="Picture 3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123" y="5798329"/>
            <a:ext cx="1368396" cy="386876"/>
          </a:xfrm>
          <a:prstGeom prst="rect">
            <a:avLst/>
          </a:prstGeom>
        </p:spPr>
      </p:pic>
      <p:pic>
        <p:nvPicPr>
          <p:cNvPr id="35" name="Picture 2" descr="Image result for IBM Resilient logo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1884"/>
          <a:stretch/>
        </p:blipFill>
        <p:spPr bwMode="auto">
          <a:xfrm>
            <a:off x="2523517" y="5870599"/>
            <a:ext cx="1456241" cy="2391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6" name="Picture 4" descr="Image result for ibm guardium logo"/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3696"/>
          <a:stretch/>
        </p:blipFill>
        <p:spPr bwMode="auto">
          <a:xfrm>
            <a:off x="2497584" y="5388889"/>
            <a:ext cx="1407080" cy="3489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66227" y="5322428"/>
            <a:ext cx="1983413" cy="3841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7269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ustom Design">
  <a:themeElements>
    <a:clrScheme name="Custom 5">
      <a:dk1>
        <a:srgbClr val="005EB8"/>
      </a:dk1>
      <a:lt1>
        <a:sysClr val="window" lastClr="FFFFFF"/>
      </a:lt1>
      <a:dk2>
        <a:srgbClr val="44546A"/>
      </a:dk2>
      <a:lt2>
        <a:srgbClr val="E7E6E6"/>
      </a:lt2>
      <a:accent1>
        <a:srgbClr val="FFFFFF"/>
      </a:accent1>
      <a:accent2>
        <a:srgbClr val="3A3838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FFFFFF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ListForm</Display>
  <Edit>ListForm</Edit>
  <New>ListForm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PresentationCT" ma:contentTypeID="0x0100E29F479846E64841953C8DCCD209408100A627B795EEDA3B4986BF9EF2BD7DC067" ma:contentTypeVersion="4" ma:contentTypeDescription="" ma:contentTypeScope="" ma:versionID="f2228fe752302adfc52d2058308d8b50">
  <xsd:schema xmlns:xsd="http://www.w3.org/2001/XMLSchema" xmlns:xs="http://www.w3.org/2001/XMLSchema" xmlns:p="http://schemas.microsoft.com/office/2006/metadata/properties" xmlns:ns2="1b2106d3-792b-4a11-874a-98777752a82b" xmlns:ns3="0dcba6bc-7eca-4ec7-b1d7-9733700e8c9b" targetNamespace="http://schemas.microsoft.com/office/2006/metadata/properties" ma:root="true" ma:fieldsID="4a2feb1c8462a9c503b51adb30336aaa" ns2:_="" ns3:_="">
    <xsd:import namespace="1b2106d3-792b-4a11-874a-98777752a82b"/>
    <xsd:import namespace="0dcba6bc-7eca-4ec7-b1d7-9733700e8c9b"/>
    <xsd:element name="properties">
      <xsd:complexType>
        <xsd:sequence>
          <xsd:element name="documentManagement">
            <xsd:complexType>
              <xsd:all>
                <xsd:element ref="ns2:pcs_Language"/>
                <xsd:element ref="ns2:pcs_Industry" minOccurs="0"/>
                <xsd:element ref="ns2:pcs_Technology" minOccurs="0"/>
                <xsd:element ref="ns2:pcs_MarketingResponsiblePerson"/>
                <xsd:element ref="ns2:pcs_Comment" minOccurs="0"/>
                <xsd:element ref="ns3:pcss_Industry" minOccurs="0"/>
                <xsd:element ref="ns3:pcss_Technology" minOccurs="0"/>
                <xsd:element ref="ns3:CustomTitle" minOccurs="0"/>
                <xsd:element ref="ns3:boss_MigratedItem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b2106d3-792b-4a11-874a-98777752a82b" elementFormDefault="qualified">
    <xsd:import namespace="http://schemas.microsoft.com/office/2006/documentManagement/types"/>
    <xsd:import namespace="http://schemas.microsoft.com/office/infopath/2007/PartnerControls"/>
    <xsd:element name="pcs_Language" ma:index="2" ma:displayName="Language" ma:default="EN" ma:internalName="pcs_Language">
      <xsd:simpleType>
        <xsd:union memberTypes="dms:Text">
          <xsd:simpleType>
            <xsd:restriction base="dms:Choice">
              <xsd:enumeration value="EN"/>
              <xsd:enumeration value="DE"/>
              <xsd:enumeration value="RU"/>
              <xsd:enumeration value="BE"/>
              <xsd:enumeration value="ES"/>
              <xsd:enumeration value="LV"/>
              <xsd:enumeration value="LT"/>
              <xsd:enumeration value="NL"/>
              <xsd:enumeration value="UK"/>
            </xsd:restriction>
          </xsd:simpleType>
        </xsd:union>
      </xsd:simpleType>
    </xsd:element>
    <xsd:element name="pcs_Industry" ma:index="3" nillable="true" ma:displayName="Industry" ma:default="Information Technology" ma:internalName="pcs_Industry">
      <xsd:complexType>
        <xsd:complexContent>
          <xsd:extension base="dms:MultiChoice">
            <xsd:sequence>
              <xsd:element name="Value" maxOccurs="unbounded" minOccurs="0" nillable="true">
                <xsd:simpleType>
                  <xsd:restriction base="dms:Choice">
                    <xsd:enumeration value="Agriculture"/>
                    <xsd:enumeration value="Construction"/>
                    <xsd:enumeration value="Consulting"/>
                    <xsd:enumeration value="ConsumerGoods"/>
                    <xsd:enumeration value="Defence"/>
                    <xsd:enumeration value="Media"/>
                    <xsd:enumeration value="Entertainment"/>
                    <xsd:enumeration value="Environment"/>
                    <xsd:enumeration value="Financials"/>
                    <xsd:enumeration value="Healthcare"/>
                    <xsd:enumeration value="Information Technology"/>
                    <xsd:enumeration value="Insurance"/>
                    <xsd:enumeration value="Logistics"/>
                    <xsd:enumeration value="Manufacturer"/>
                    <xsd:enumeration value="OilandEnergy"/>
                    <xsd:enumeration value="PublicServices"/>
                    <xsd:enumeration value="Retail"/>
                    <xsd:enumeration value="Science"/>
                    <xsd:enumeration value="Space"/>
                    <xsd:enumeration value="Telecommunications"/>
                    <xsd:enumeration value="Transportation"/>
                  </xsd:restriction>
                </xsd:simpleType>
              </xsd:element>
            </xsd:sequence>
          </xsd:extension>
        </xsd:complexContent>
      </xsd:complexType>
    </xsd:element>
    <xsd:element name="pcs_Technology" ma:index="4" nillable="true" ma:displayName="Main Technology" ma:default=".NET" ma:format="Dropdown" ma:internalName="pcs_Technology">
      <xsd:simpleType>
        <xsd:restriction base="dms:Choice">
          <xsd:enumeration value=".NET"/>
          <xsd:enumeration value="Android"/>
          <xsd:enumeration value="BA"/>
          <xsd:enumeration value="Business Intelligence"/>
          <xsd:enumeration value="C/C++"/>
          <xsd:enumeration value="Corporate"/>
          <xsd:enumeration value="Dynamics CRM"/>
          <xsd:enumeration value="Infrastructure"/>
          <xsd:enumeration value="iPhone"/>
          <xsd:enumeration value="Java"/>
          <xsd:enumeration value="PHP"/>
          <xsd:enumeration value="MS Sharepoint"/>
          <xsd:enumeration value="MySQL"/>
          <xsd:enumeration value="Oracle"/>
          <xsd:enumeration value="Qt"/>
          <xsd:enumeration value="Security"/>
          <xsd:enumeration value="Symbian"/>
          <xsd:enumeration value="Testing"/>
          <xsd:enumeration value="Windows Phone"/>
          <xsd:enumeration value="Built Operate Transfer"/>
          <xsd:enumeration value="Business Analysis"/>
          <xsd:enumeration value="Corporate"/>
          <xsd:enumeration value="CRM and Loyalty"/>
          <xsd:enumeration value="Database"/>
          <xsd:enumeration value="Embedded Services"/>
          <xsd:enumeration value="Life Science Services"/>
          <xsd:enumeration value="Help Desk"/>
          <xsd:enumeration value="Information Security Services"/>
          <xsd:enumeration value="IT Outsourcing"/>
          <xsd:enumeration value="ITSM"/>
          <xsd:enumeration value="Migration"/>
          <xsd:enumeration value="Mobile"/>
          <xsd:enumeration value="RIMS"/>
          <xsd:enumeration value="SAP"/>
          <xsd:enumeration value="SharePoint"/>
          <xsd:enumeration value="SIEM"/>
          <xsd:enumeration value="Software Architecture Consulting"/>
          <xsd:enumeration value="StreamServe"/>
          <xsd:enumeration value="Other"/>
        </xsd:restriction>
      </xsd:simpleType>
    </xsd:element>
    <xsd:element name="pcs_MarketingResponsiblePerson" ma:index="5" ma:displayName="Marketing Responsible Person" ma:internalName="pcs_MarketingResponsiblePerson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pcs_Comment" ma:index="6" nillable="true" ma:displayName="Comment" ma:internalName="pcs_Comment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dcba6bc-7eca-4ec7-b1d7-9733700e8c9b" elementFormDefault="qualified">
    <xsd:import namespace="http://schemas.microsoft.com/office/2006/documentManagement/types"/>
    <xsd:import namespace="http://schemas.microsoft.com/office/infopath/2007/PartnerControls"/>
    <xsd:element name="pcss_Industry" ma:index="7" nillable="true" ma:displayName="Industry_new" ma:list="{c667ceeb-7a7a-4ccc-b101-cc79d146421d}" ma:internalName="pcss_Industry" ma:showField="Title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pcss_Technology" ma:index="8" nillable="true" ma:displayName="Technology_new" ma:list="{4b0ee60e-db8b-4760-881a-9bcaf89ec41c}" ma:internalName="pcss_Technology" ma:showField="Title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CustomTitle" ma:index="9" nillable="true" ma:displayName="Title" ma:internalName="Title0">
      <xsd:simpleType>
        <xsd:restriction base="dms:Text"/>
      </xsd:simpleType>
    </xsd:element>
    <xsd:element name="boss_MigratedItem" ma:index="10" nillable="true" ma:displayName="boss_MigratedItem" ma:default="0" ma:internalName="boss_MigratedItem">
      <xsd:simpleType>
        <xsd:restriction base="dms:Boolea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axOccurs="1" ma:index="1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pcs_MarketingResponsiblePerson xmlns="1b2106d3-792b-4a11-874a-98777752a82b">
      <UserInfo>
        <DisplayName>Danko, Maryia</DisplayName>
        <AccountId>1006</AccountId>
        <AccountType/>
      </UserInfo>
    </pcs_MarketingResponsiblePerson>
    <pcs_Industry xmlns="1b2106d3-792b-4a11-874a-98777752a82b">
      <Value>Information Technology</Value>
    </pcs_Industry>
    <pcs_Language xmlns="1b2106d3-792b-4a11-874a-98777752a82b">EN</pcs_Language>
    <pcs_Comment xmlns="1b2106d3-792b-4a11-874a-98777752a82b" xsi:nil="true"/>
    <pcs_Technology xmlns="1b2106d3-792b-4a11-874a-98777752a82b">Corporate</pcs_Technology>
    <pcss_Technology xmlns="0dcba6bc-7eca-4ec7-b1d7-9733700e8c9b">
      <Value>98</Value>
    </pcss_Technology>
    <pcss_Industry xmlns="0dcba6bc-7eca-4ec7-b1d7-9733700e8c9b">
      <Value>11</Value>
    </pcss_Industry>
    <CustomTitle xmlns="0dcba6bc-7eca-4ec7-b1d7-9733700e8c9b" xsi:nil="true"/>
    <boss_MigratedItem xmlns="0dcba6bc-7eca-4ec7-b1d7-9733700e8c9b">false</boss_MigratedItem>
  </documentManagement>
</p:properties>
</file>

<file path=customXml/itemProps1.xml><?xml version="1.0" encoding="utf-8"?>
<ds:datastoreItem xmlns:ds="http://schemas.openxmlformats.org/officeDocument/2006/customXml" ds:itemID="{0B1E5D4D-26C0-43AC-8ED7-647CD97D4D21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4AFA2339-B709-4A62-BC9B-4E295E09594D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1b2106d3-792b-4a11-874a-98777752a82b"/>
    <ds:schemaRef ds:uri="0dcba6bc-7eca-4ec7-b1d7-9733700e8c9b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0472632A-CE9D-49E4-9CA0-8BD719B462AA}">
  <ds:schemaRefs>
    <ds:schemaRef ds:uri="http://schemas.microsoft.com/office/2006/documentManagement/types"/>
    <ds:schemaRef ds:uri="http://purl.org/dc/dcmitype/"/>
    <ds:schemaRef ds:uri="http://purl.org/dc/terms/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  <ds:schemaRef ds:uri="0dcba6bc-7eca-4ec7-b1d7-9733700e8c9b"/>
    <ds:schemaRef ds:uri="1b2106d3-792b-4a11-874a-98777752a82b"/>
    <ds:schemaRef ds:uri="http://purl.org/dc/elements/1.1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96988</TotalTime>
  <Words>314</Words>
  <Application>Microsoft Office PowerPoint</Application>
  <PresentationFormat>On-screen Show (4:3)</PresentationFormat>
  <Paragraphs>66</Paragraphs>
  <Slides>11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9" baseType="lpstr">
      <vt:lpstr>Open Sans</vt:lpstr>
      <vt:lpstr>Open Sans Light</vt:lpstr>
      <vt:lpstr>Times New Roman</vt:lpstr>
      <vt:lpstr>Calibri</vt:lpstr>
      <vt:lpstr>Open Sans Extrabold</vt:lpstr>
      <vt:lpstr>Wingdings</vt:lpstr>
      <vt:lpstr>Arial</vt:lpstr>
      <vt:lpstr>Custom Design</vt:lpstr>
      <vt:lpstr>PowerPoint Presentation</vt:lpstr>
      <vt:lpstr>ИТ-консалтинг</vt:lpstr>
      <vt:lpstr>Цифровая трансформация</vt:lpstr>
      <vt:lpstr>Цифровая трансформация в здравоохранении</vt:lpstr>
      <vt:lpstr>Мобильный банкинг</vt:lpstr>
      <vt:lpstr>Электронное правительство</vt:lpstr>
      <vt:lpstr>Электронная коммерция</vt:lpstr>
      <vt:lpstr>Big Data</vt:lpstr>
      <vt:lpstr>Information Security</vt:lpstr>
      <vt:lpstr>Блокчейн и криптовалюты</vt:lpstr>
      <vt:lpstr>Наши контакты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Corporate Presentation</dc:title>
  <dc:creator>Danko, Maryia</dc:creator>
  <cp:lastModifiedBy>Kireitchik, Val</cp:lastModifiedBy>
  <cp:revision>2128</cp:revision>
  <cp:lastPrinted>2017-10-13T09:16:09Z</cp:lastPrinted>
  <dcterms:created xsi:type="dcterms:W3CDTF">2012-10-17T14:53:00Z</dcterms:created>
  <dcterms:modified xsi:type="dcterms:W3CDTF">2018-09-18T16:32:33Z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0x0100E29F479846E64841953C8DCCD209408100A627B795EEDA3B4986BF9EF2BD7DC067</vt:lpwstr>
  </property>
</Properties>
</file>