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78" r:id="rId5"/>
    <p:sldId id="260" r:id="rId6"/>
    <p:sldId id="279" r:id="rId7"/>
    <p:sldId id="280" r:id="rId8"/>
    <p:sldId id="261" r:id="rId9"/>
    <p:sldId id="262" r:id="rId10"/>
    <p:sldId id="263" r:id="rId11"/>
    <p:sldId id="281" r:id="rId12"/>
    <p:sldId id="264" r:id="rId13"/>
    <p:sldId id="282" r:id="rId14"/>
    <p:sldId id="265" r:id="rId15"/>
    <p:sldId id="266" r:id="rId16"/>
    <p:sldId id="267" r:id="rId17"/>
    <p:sldId id="283" r:id="rId18"/>
    <p:sldId id="270" r:id="rId19"/>
    <p:sldId id="271" r:id="rId20"/>
    <p:sldId id="273" r:id="rId21"/>
    <p:sldId id="274" r:id="rId22"/>
    <p:sldId id="284" r:id="rId23"/>
    <p:sldId id="28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0847-D666-4F70-9494-C5702060E8E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2394-5045-40E9-99A5-D58B2CEC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1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0847-D666-4F70-9494-C5702060E8E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2394-5045-40E9-99A5-D58B2CEC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0847-D666-4F70-9494-C5702060E8E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2394-5045-40E9-99A5-D58B2CEC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3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0847-D666-4F70-9494-C5702060E8E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2394-5045-40E9-99A5-D58B2CEC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1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0847-D666-4F70-9494-C5702060E8E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2394-5045-40E9-99A5-D58B2CEC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1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0847-D666-4F70-9494-C5702060E8E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2394-5045-40E9-99A5-D58B2CEC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5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0847-D666-4F70-9494-C5702060E8E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2394-5045-40E9-99A5-D58B2CEC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6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0847-D666-4F70-9494-C5702060E8E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2394-5045-40E9-99A5-D58B2CEC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39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0847-D666-4F70-9494-C5702060E8E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2394-5045-40E9-99A5-D58B2CEC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1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0847-D666-4F70-9494-C5702060E8E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2394-5045-40E9-99A5-D58B2CEC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11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0847-D666-4F70-9494-C5702060E8E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2394-5045-40E9-99A5-D58B2CEC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2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70847-D666-4F70-9494-C5702060E8E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B2394-5045-40E9-99A5-D58B2CEC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97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964488" cy="583264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Black" pitchFamily="34" charset="0"/>
              </a:rPr>
              <a:t/>
            </a:r>
            <a:br>
              <a:rPr lang="en-US" b="1" dirty="0" smtClean="0">
                <a:latin typeface="Arial Black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ИСТОРИЧЕСКАЯ ПАМЯТЬ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 ВЕЛИКОЙ ОТЕЧЕСТВЕННОЙ ВОЙНЕ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ФАКТОР ФОРМИРОВАНИЯ ПАТРИОТИЗМА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9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 годы войны погибло около 3 млн жителей Беларуси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По данным Национального архива Республики Беларусь,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территории Беларуси существовало около 250 лагерей советских военнопленных и 350 мест принудительного содержания населения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В 186 населенных пунктах были созданы еврейские гетто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Трагическую судьбу Хатыни разделили свыше 218 населенных пунктов </a:t>
            </a:r>
          </a:p>
        </p:txBody>
      </p:sp>
    </p:spTree>
    <p:extLst>
      <p:ext uri="{BB962C8B-B14F-4D97-AF65-F5344CB8AC3E}">
        <p14:creationId xmlns:p14="http://schemas.microsoft.com/office/powerpoint/2010/main" val="254698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81075"/>
          </a:xfrm>
        </p:spPr>
        <p:txBody>
          <a:bodyPr anchor="b"/>
          <a:lstStyle/>
          <a:p>
            <a:pPr eaLnBrk="1" hangingPunct="1"/>
            <a:r>
              <a:rPr lang="ru-RU" altLang="ru-RU" sz="2800" b="1" smtClean="0">
                <a:solidFill>
                  <a:schemeClr val="tx1"/>
                </a:solidFill>
              </a:rPr>
              <a:t>Немецкие солдаты сжигают деревню в Рогачевском районе Гомельской области, 1941 г.</a:t>
            </a:r>
          </a:p>
        </p:txBody>
      </p:sp>
      <p:pic>
        <p:nvPicPr>
          <p:cNvPr id="11267" name="Picture 6" descr="Немецкие солдаты сжигают деревню в Рогачевском районе Гомельской области 1941 год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06513"/>
            <a:ext cx="9144000" cy="5551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781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Было уничтожено более половины наших национальных богатств, разрушено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из 270-ти городов и райцентров, более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11,6 тыс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деревень. В городах и деревнях остались без жилья около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 млн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человек. Общий ущерб народному хозяйству БССР составил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75 млрд рублей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 равнялось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государственным бюджетам Беларуси в 1940 году. Почти полностью были уничтожены энергетические мощности,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станочного парка, на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сократились посевные площади. Оккупанты уничтожили и вывезли в Германию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2 800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голов крупного 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5 700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голов мелкого скота. Было уничтожено полностью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6 177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частично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2 648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школьных помещений,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вузов,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научных учреждений,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библиотек,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4 756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театров и клубов,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1 377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больниц и амбулаторий,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2 188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детских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35633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Вклад Белорусской ССР в борьбу с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фашизмом был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признан мировым сообществом.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В 1945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Белорусская Советская Социалистическая Республика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вошла в число стран-учредителей и стала членом Организации Объединенных Наций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5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недрах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Пентагона и западных научных центров были разработаны и успешно внедрены теории и концепции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(«теория превентивного характера войны», «теория решающих битв», «теория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просчетов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и упущенных возможностей вермахта», «теория о чистом вермахте, не запятнанном в преступлениях против мирного населения», «теория решающего влияния климатических факторов на ход боевых действий на Востоке», «</a:t>
            </a:r>
            <a:r>
              <a:rPr lang="ru-RU" i="1">
                <a:latin typeface="Arial" pitchFamily="34" charset="0"/>
                <a:cs typeface="Arial" pitchFamily="34" charset="0"/>
              </a:rPr>
              <a:t>тоталитарная </a:t>
            </a:r>
            <a:r>
              <a:rPr lang="ru-RU" i="1" smtClean="0">
                <a:latin typeface="Arial" pitchFamily="34" charset="0"/>
                <a:cs typeface="Arial" pitchFamily="34" charset="0"/>
              </a:rPr>
              <a:t>теория»,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«концепция о второстепенной роли СССР в разгроме нацистской Германии» и др.),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которые имели откровенно антисоветский характер и оказали решающее влияние на отражение истории Великой Отечественной войны в зарубежной научной литературе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57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Под влиянием немецких оценок и начавшейся «холодной войны» </a:t>
            </a:r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самыми популярными темами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 истории Великой Отечественной войны среди американских историков стали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темы коллаборационизма, партизанской войны и германского оккупационного режима, боевых действий летом 1941 г.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6" descr="Немецкие солдаты сжигают деревню Вяда Брест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6" y="3654851"/>
            <a:ext cx="4653524" cy="320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Повешенные в Брестском рай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16" y="3660087"/>
            <a:ext cx="4361090" cy="32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26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5324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Среди самых </a:t>
            </a:r>
            <a:r>
              <a:rPr lang="ru-RU" sz="2800" b="1" u="sng" dirty="0">
                <a:latin typeface="Arial" pitchFamily="34" charset="0"/>
                <a:cs typeface="Arial" pitchFamily="34" charset="0"/>
              </a:rPr>
              <a:t>неудобных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для американских и британских историков тем оказались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be-BY" sz="28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геноцид в отношении славянского населения СССР и жестокое обращение с военнопленными,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бои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на фронтах в 1944–1945, освобождение Красной Армией стран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Европы,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боевые потери вермахта и его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союзников (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которые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оказались 	сравнимыми 						с советскими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),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							немецкие 								военнопленные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						участие в войне 						против СССР 							представителей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					почти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всех стран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						Европы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director.by/images/stories/06_2012_1/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4923"/>
            <a:ext cx="5436096" cy="380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867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Социальный аспект </a:t>
            </a:r>
            <a:r>
              <a:rPr lang="ru-RU" dirty="0">
                <a:latin typeface="Arial" pitchFamily="34" charset="0"/>
                <a:cs typeface="Arial" pitchFamily="34" charset="0"/>
              </a:rPr>
              <a:t>фальсификаций истории Великой Отечественной войны западными и отечественными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исследователями связан с возможностью </a:t>
            </a:r>
            <a:r>
              <a:rPr lang="ru-RU" dirty="0">
                <a:latin typeface="Arial" pitchFamily="34" charset="0"/>
                <a:cs typeface="Arial" pitchFamily="34" charset="0"/>
              </a:rPr>
              <a:t>тонко манипулировать обществом, навязывая свои ценности, зачастую деструктивные.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Поэтому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необходимо бережно обращаться со своей историей, уважительно относиться к прошлому своей Родины, поскольку исторические знания имеют исключительную важность для воспитания патриотизма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Историческая же безграмотность представляет угрозу интересам национальной безопасности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001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После  развала СССР искажения и фальсификация истории Второй мировой и Великой Отечественной войны зазвучали и из-под пера отечественных авторов. </a:t>
            </a:r>
            <a:r>
              <a:rPr lang="ru-RU" dirty="0">
                <a:latin typeface="Arial" pitchFamily="34" charset="0"/>
                <a:cs typeface="Arial" pitchFamily="34" charset="0"/>
              </a:rPr>
              <a:t>Можно наблюдать стремление даже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подменить название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Великая Отечественная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война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 «советско-нацистская», «</a:t>
            </a:r>
            <a:r>
              <a:rPr lang="ru-RU" dirty="0">
                <a:latin typeface="Arial" pitchFamily="34" charset="0"/>
                <a:cs typeface="Arial" pitchFamily="34" charset="0"/>
              </a:rPr>
              <a:t>советско-германская»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ru-RU" dirty="0">
                <a:latin typeface="Arial" pitchFamily="34" charset="0"/>
                <a:cs typeface="Arial" pitchFamily="34" charset="0"/>
              </a:rPr>
              <a:t>«германо-советская» война, что является безосновательным и оскорбительным по отношению победителям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СССР пытаются показывать союзником Германии</a:t>
            </a:r>
            <a:r>
              <a:rPr lang="ru-RU" dirty="0">
                <a:latin typeface="Arial" pitchFamily="34" charset="0"/>
                <a:cs typeface="Arial" pitchFamily="34" charset="0"/>
              </a:rPr>
              <a:t>, страной, которая также должна нести ответственность за разжигание Второй мировой войны. Грубо фальсифицируются факты, связанные с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воссоединением Западной Беларуси с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БССР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>
                <a:latin typeface="Arial" pitchFamily="34" charset="0"/>
                <a:cs typeface="Arial" pitchFamily="34" charset="0"/>
              </a:rPr>
              <a:t>Вслед за западными историками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повторяется тезис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 превентивном характере нападения Германии на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СССР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386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Звучат явно безграмотные заявления о том, что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победа была одержана народом вопреки И. Сталину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Трудно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понять современных ревизионистов истории Великой Отечественной войны, которые утверждают, что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воины Красной Армии шли на подвиги под дулами винтовок и автоматов заградотрядов НКВД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массовом сознании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усердно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закрепляется штамп о том, что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мы выиграли войну только благодаря военнослужащим штрафных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подразде-лений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8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73906" y="0"/>
            <a:ext cx="7596188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800" b="1" dirty="0"/>
              <a:t>Историческая память</a:t>
            </a:r>
            <a:endParaRPr lang="ru-RU" altLang="ru-RU" sz="4800" b="1" dirty="0"/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0" y="1195388"/>
            <a:ext cx="9144000" cy="566261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ru-RU" sz="2800" b="1" dirty="0"/>
              <a:t>особый, постоянно </a:t>
            </a:r>
            <a:r>
              <a:rPr lang="ru-RU" sz="2800" b="1" dirty="0" smtClean="0"/>
              <a:t>развивающийся</a:t>
            </a:r>
          </a:p>
          <a:p>
            <a:pPr algn="ctr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социально-культурный феномен</a:t>
            </a:r>
            <a:r>
              <a:rPr lang="ru-RU" sz="2800" b="1" dirty="0" smtClean="0"/>
              <a:t>,</a:t>
            </a:r>
          </a:p>
          <a:p>
            <a:pPr algn="ctr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содержащий в </a:t>
            </a:r>
            <a:r>
              <a:rPr lang="ru-RU" sz="2800" b="1" dirty="0" smtClean="0"/>
              <a:t>себе  </a:t>
            </a:r>
            <a:r>
              <a:rPr lang="ru-RU" sz="2800" b="1" dirty="0"/>
              <a:t>совокупность знаний, </a:t>
            </a: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мнений</a:t>
            </a:r>
            <a:r>
              <a:rPr lang="ru-RU" sz="2800" b="1" dirty="0"/>
              <a:t>, </a:t>
            </a:r>
            <a:r>
              <a:rPr lang="ru-RU" sz="2800" b="1" dirty="0" smtClean="0"/>
              <a:t>оценок</a:t>
            </a:r>
            <a:r>
              <a:rPr lang="ru-RU" sz="2800" b="1" dirty="0"/>
              <a:t>, </a:t>
            </a:r>
            <a:r>
              <a:rPr lang="ru-RU" sz="2800" b="1" dirty="0" smtClean="0"/>
              <a:t>убеждений </a:t>
            </a:r>
            <a:r>
              <a:rPr lang="ru-RU" sz="2800" b="1" dirty="0"/>
              <a:t>и представлений </a:t>
            </a:r>
            <a:r>
              <a:rPr lang="ru-RU" sz="2800" b="1" dirty="0" smtClean="0"/>
              <a:t>о</a:t>
            </a:r>
          </a:p>
          <a:p>
            <a:pPr algn="ctr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событиях</a:t>
            </a:r>
            <a:r>
              <a:rPr lang="ru-RU" sz="2800" b="1" dirty="0" smtClean="0"/>
              <a:t>, </a:t>
            </a:r>
            <a:r>
              <a:rPr lang="ru-RU" sz="2800" b="1" dirty="0"/>
              <a:t>явлениях и процессах прошлого, </a:t>
            </a: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формирующийся </a:t>
            </a:r>
            <a:r>
              <a:rPr lang="ru-RU" sz="2800" b="1" dirty="0"/>
              <a:t>посредством </a:t>
            </a: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специфических социально-культурных</a:t>
            </a:r>
          </a:p>
          <a:p>
            <a:pPr algn="ctr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действий и практик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500563" y="1700213"/>
            <a:ext cx="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500563" y="9080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141763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Соотношение числа безвозвратных потерь вооруженных сил Германии, ее союзников и Красной Армии с союзниками на советско-германском фронте с 22 июня 1941 г. по 9 мая 1945 г. (тыс. человек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732516"/>
              </p:ext>
            </p:extLst>
          </p:nvPr>
        </p:nvGraphicFramePr>
        <p:xfrm>
          <a:off x="4" y="1556790"/>
          <a:ext cx="9143996" cy="5301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9034"/>
                <a:gridCol w="1055827"/>
                <a:gridCol w="1055827"/>
                <a:gridCol w="1055827"/>
                <a:gridCol w="1055827"/>
                <a:gridCol w="1055827"/>
                <a:gridCol w="1055827"/>
              </a:tblGrid>
              <a:tr h="37022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Виды потерь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 Германии и ее союзников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 СССР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9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 Германии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Войска союзников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 СССР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Войска союзников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</a:tr>
              <a:tr h="1197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Безвозвратные потери, учтенные в ходе войны в оперативном порядке нарастающим итогом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8876,3 (85,8%)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1468,2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(14,2%)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10344,5 (100%)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11520,2 (100%)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11444,1 (99,3%)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76,1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(0,7%)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</a:tr>
              <a:tr h="1222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том числе: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убито, умерло от ран и болезней, пропало без вести, небоевые потери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5300,0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(88,8%)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668,2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(11,2%)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5968,2 (100%)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6961,2 (100%)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6885,1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(98,9%)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76,1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(1,1%)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</a:tr>
              <a:tr h="6542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попало в плен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3576,3 (81,7%)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800,0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(18,3%)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4376,3 (100%)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4559,0 (100%)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4 559,0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</a:tr>
              <a:tr h="938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 них: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погибло (умерло) в плену, не вернулось из плена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442,1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(76,2%)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137,8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(23,8%)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579,9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(100%)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2722,4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(100%)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2722,4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7" marR="37257" marT="37257" marB="3725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313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нашей </a:t>
            </a:r>
            <a:r>
              <a:rPr lang="ru-RU" dirty="0">
                <a:latin typeface="Arial" pitchFamily="34" charset="0"/>
                <a:cs typeface="Arial" pitchFamily="34" charset="0"/>
              </a:rPr>
              <a:t>стране есть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деятели, пытающиеся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под прикрытием лозунгов о свободе реанимировать своих «героев», тесно сотрудничавших в годы войны с гитлеровцами, утверждая, что они делали это вынужденно, а на самом деле они будто бы боролись за свободу современной Беларуси.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Но удел предателей и коллаборационистов – всеобщее презрение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народа.</a:t>
            </a: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Существуют попытки фальсификации деятельности белорусских партизан, которых ревизионисты называют «преступниками» и «бандитами». Подобные высказывания являются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клеветой и грубыми искажениями исторической правды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05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 современников не допустить забвения героического подвига нашего народа. Поэтому в Конституции Республики Беларусь закреплены нормы о том, что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государство обеспечивает сохранение исторической правды и памяти о героическом подвиге белорусского народа в годы Великой Отечественной войны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(статья 15),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сохранение исторической памяти о героическом прошлом белорусского народа, патриотизм являются долгом каждого гражданина Республики Беларусь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(статья 54).</a:t>
            </a: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Мир на земле немыслим без исторической памяти. Таков один из главных тезисов Послания Главы государства А.Г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Лукашенко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белорусскому народу и Национальному собранию Республики Беларусь в марте 2023 г.</a:t>
            </a:r>
          </a:p>
        </p:txBody>
      </p:sp>
    </p:spTree>
    <p:extLst>
      <p:ext uri="{BB962C8B-B14F-4D97-AF65-F5344CB8AC3E}">
        <p14:creationId xmlns:p14="http://schemas.microsoft.com/office/powerpoint/2010/main" val="1279869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 Беларуси проводится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целенаправленная работа по патриотическому воспитанию подрастающего поколения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Примером стало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Главой государства 1 сентября 2022 г.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открытого урока «Историческая память – дорога в будущее!»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во Дворце Независимости для школьников, студентов и молодых ученых страны.</a:t>
            </a: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Наша позиция неизменна: правда о Второй мировой войне незыблема, она зафиксирована в документах Нюрнбергского трибунала, не подлежит никаким ревизиям и должна быть защищена от умышленных искажений и политических спекуляций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ts val="2500"/>
              </a:lnSpc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Правда о Победе советского народа в Великой Отечественной войне живет пока живут наши ветераны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ts val="2500"/>
              </a:lnSpc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Нужно сделать все зависящее от нас для сохранения священной памяти о величайшем подвиге поколения Великой Победы. Ведь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наша идеология – это патриотизм непокоренного белорусского народа, проверенный в битвах с врагом человечества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23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54845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Общее 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наследие, общая историческая память выступают в качестве ключевого элемента формирования национальной идентичности и национального единения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 По этой же причине историческая память является одним из центральных объектов манипулирования для различных политических сил, заинтересованных в формировании и сохранении определенных образов прошлого в угоду собственным интересам. Разрушить сакральный образ прошлого, лишить молодежь понимания необходимости изучать историю, перекодировать систему традиционных семейных и религиозных ценностей, чтобы создать в итоге легко управляемое марионеточное общество, ‒ таковы цели, которыми руководствуются современные манипуляторы исторической памятью. При этом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сложно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манипулировать человеком, который знает прошлое и уважительно относится к опыту предыдущих поколений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2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73906" y="0"/>
            <a:ext cx="7596188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800" b="1" dirty="0" smtClean="0"/>
              <a:t>Патриотизм </a:t>
            </a:r>
            <a:endParaRPr lang="ru-RU" altLang="ru-RU" sz="4800" b="1" dirty="0"/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0" y="1195388"/>
            <a:ext cx="9144000" cy="4969916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ru-RU" sz="2800" dirty="0"/>
              <a:t>нравственный </a:t>
            </a:r>
            <a:r>
              <a:rPr lang="ru-RU" sz="2800" dirty="0" smtClean="0"/>
              <a:t>и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dirty="0"/>
              <a:t>политический принцип</a:t>
            </a:r>
            <a:r>
              <a:rPr lang="ru-RU" sz="2800" dirty="0" smtClean="0"/>
              <a:t>,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dirty="0"/>
              <a:t>социальное чувство, содержанием </a:t>
            </a:r>
            <a:r>
              <a:rPr lang="ru-RU" sz="2800" dirty="0" smtClean="0"/>
              <a:t>которого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dirty="0"/>
              <a:t>является любовь к Отечеству, гордость </a:t>
            </a: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за </a:t>
            </a:r>
            <a:r>
              <a:rPr lang="ru-RU" sz="2800" dirty="0" smtClean="0"/>
              <a:t>е</a:t>
            </a:r>
            <a:r>
              <a:rPr lang="ru-RU" sz="2800" dirty="0" smtClean="0"/>
              <a:t>го</a:t>
            </a:r>
            <a:r>
              <a:rPr lang="ru-RU" sz="2800" dirty="0" smtClean="0"/>
              <a:t> </a:t>
            </a:r>
            <a:r>
              <a:rPr lang="ru-RU" sz="2800" dirty="0"/>
              <a:t>прошлое и настоящее</a:t>
            </a:r>
            <a:r>
              <a:rPr lang="ru-RU" sz="2800" dirty="0" smtClean="0"/>
              <a:t>,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dirty="0"/>
              <a:t>готовность подчинить свои </a:t>
            </a:r>
            <a:r>
              <a:rPr lang="ru-RU" sz="2800" dirty="0" smtClean="0"/>
              <a:t>интересы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dirty="0"/>
              <a:t>интересам страны, стремление </a:t>
            </a: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защищать </a:t>
            </a:r>
            <a:r>
              <a:rPr lang="ru-RU" sz="2800" dirty="0"/>
              <a:t>интересы </a:t>
            </a:r>
            <a:r>
              <a:rPr lang="ru-RU" sz="2800" dirty="0" smtClean="0"/>
              <a:t>Отечества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dirty="0"/>
              <a:t>и своего народа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500563" y="1700213"/>
            <a:ext cx="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500563" y="9080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6165304"/>
            <a:ext cx="9214823" cy="698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Новейший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социологический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словарь.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– Минск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, 2010, с. 719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19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Фундаментом патриотического сознания является национальное самосознание, которое формируется под воздействием истории Отечества и знания этой истории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. Потому достигнутый уровень исторического сознания выступает одним из критериев патриотической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воспитанности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9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Воспитание чувства патриотизма должно осуществляться на примере жизни и деятельности выдающихся граждан Беларуси, боевых и трудовых традиций народа, героических и мужественных поступков. Информацией о подобных примерах широко насыщен период истории Великой Отечественной войны. В ходе его изучения появляется уникальная возможность сформировать у молодежи патриотические ценности, которые разделяют все представители нашего общества, чувство национальной гордости</a:t>
            </a:r>
          </a:p>
        </p:txBody>
      </p:sp>
    </p:spTree>
    <p:extLst>
      <p:ext uri="{BB962C8B-B14F-4D97-AF65-F5344CB8AC3E}">
        <p14:creationId xmlns:p14="http://schemas.microsoft.com/office/powerpoint/2010/main" val="284571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По данным соцопроса, проведенного Институтом социологии НАН Беларуси в 2023 году, Великая Отечественная война для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58,6 %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жителей нашей страны – это героический подвиг советского народа, для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53,9 %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– Великая Победа отцов и дедов, для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53,0 %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– тяжелое испытание для жителей Беларуси, для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52,8 %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– трагическое событие, унесшее жизни многих людей.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Абсолютное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большинство белорусских граждан считают, что современному белорусу важно знать историю Беларуси, интересуются прошлым нашей страны и историей Великой Отечественной войны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98,5 %, 91,4 %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91,4 %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соответственно).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Подавляющее число белорусов (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90,5 %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считает, что Великая Отечественная война – одно из самых важных событий в новейшей истории нашей страны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4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					  Разгром  фашизма 					  был достигнут 						  объединенными 					  усилиями 							  государств 							  антигитлеровской 					  коалиции. Каждая страна внесла свой вклад в победу.</a:t>
            </a:r>
          </a:p>
          <a:p>
            <a:pPr marL="0" indent="0" algn="just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Но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высокая историческая правда заключается в том, что главную роль в общей антифашистской борьбе и спасении человечества сыграл Советский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Союз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716016" cy="37061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9369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Сражения на белорусской земле в июне-августе 1941 г. содействовали срыву германского плана «молниеносной войны» с СССР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позволили подготовиться к отражению вражеского наступления на московском направлении.</a:t>
            </a:r>
          </a:p>
          <a:p>
            <a:pPr marL="0" indent="0">
              <a:lnSpc>
                <a:spcPts val="2800"/>
              </a:lnSpc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Красной Армии сражались 1,3 млн наших соотечественников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be-BY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годы Великой Отечественной войны в Беларуси действовало </a:t>
            </a:r>
            <a:r>
              <a:rPr lang="be-BY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374 тыс. партизан</a:t>
            </a:r>
            <a:r>
              <a:rPr lang="be-BY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 порядка </a:t>
            </a:r>
            <a:r>
              <a:rPr lang="be-BY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 тыс.</a:t>
            </a:r>
          </a:p>
          <a:p>
            <a:pPr marL="0" indent="0">
              <a:lnSpc>
                <a:spcPts val="2800"/>
              </a:lnSpc>
              <a:buNone/>
            </a:pPr>
            <a:r>
              <a:rPr lang="be-BY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 скрытого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be-BY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партизанского резерва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e-BY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be-BY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оккупированной территории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be-BY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Беларуси мужественную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be-BY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борьбу вели более </a:t>
            </a:r>
            <a:r>
              <a:rPr lang="be-BY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70 тыс</a:t>
            </a:r>
            <a:r>
              <a:rPr lang="be-BY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be-BY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подпольщиков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&amp;Kcy;&amp;lcy;&amp;yacy;&amp;tcy;&amp;vcy;&amp;acy; &amp;scy;&amp;ocy;&amp;vcy;&amp;iecy;&amp;tcy;&amp;scy;&amp;kcy;&amp;icy;&amp;khcy; &amp;pcy;&amp;acy;&amp;rcy;&amp;tcy;&amp;icy;&amp;zcy;&amp;acy;&amp;ncy;, 1943 &amp;gcy;&amp;ocy;&amp;dcy;. &quot;&amp;YAcy;, &amp;gcy;&amp;rcy;&amp;acy;&amp;zhcy;&amp;dcy;&amp;acy;&amp;ncy;&amp;icy;&amp;ncy; &amp;vcy;&amp;iecy;&amp;lcy;&amp;icy;&amp;kcy;&amp;ocy;&amp;gcy;&amp;ocy;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134" y="3795493"/>
            <a:ext cx="4076328" cy="30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44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1342</Words>
  <Application>Microsoft Office PowerPoint</Application>
  <PresentationFormat>Экран (4:3)</PresentationFormat>
  <Paragraphs>98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ИСТОРИЧЕСКАЯ ПАМЯТЬ  О ВЕЛИКОЙ ОТЕЧЕСТВЕННОЙ ВОЙНЕ  КАК ФАКТОР ФОРМИРОВАНИЯ ПАТРИОТИЗМА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Немецкие солдаты сжигают деревню в Рогачевском районе Гомельской области, 1941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Соотношение числа безвозвратных потерь вооруженных сил Германии, ее союзников и Красной Армии с союзниками на советско-германском фронте с 22 июня 1941 г. по 9 мая 1945 г. (тыс. человек)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Фальсификация истории Великой Отечественной войны как научная и социальная проблема</dc:title>
  <dc:creator>LM</dc:creator>
  <cp:lastModifiedBy>LM</cp:lastModifiedBy>
  <cp:revision>31</cp:revision>
  <dcterms:created xsi:type="dcterms:W3CDTF">2015-04-15T18:05:25Z</dcterms:created>
  <dcterms:modified xsi:type="dcterms:W3CDTF">2023-05-16T05:30:54Z</dcterms:modified>
</cp:coreProperties>
</file>