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9"/>
  </p:notesMasterIdLst>
  <p:sldIdLst>
    <p:sldId id="256" r:id="rId2"/>
    <p:sldId id="343" r:id="rId3"/>
    <p:sldId id="344" r:id="rId4"/>
    <p:sldId id="340" r:id="rId5"/>
    <p:sldId id="257" r:id="rId6"/>
    <p:sldId id="268" r:id="rId7"/>
    <p:sldId id="258" r:id="rId8"/>
    <p:sldId id="277" r:id="rId9"/>
    <p:sldId id="308" r:id="rId10"/>
    <p:sldId id="329" r:id="rId11"/>
    <p:sldId id="330" r:id="rId12"/>
    <p:sldId id="271" r:id="rId13"/>
    <p:sldId id="342" r:id="rId14"/>
    <p:sldId id="276" r:id="rId15"/>
    <p:sldId id="339" r:id="rId16"/>
    <p:sldId id="294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/>
    <p:restoredTop sz="94674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2A262-8AD1-1A4F-ACCD-5F69699BB2B7}" type="datetimeFigureOut">
              <a:rPr lang="ru-BY" smtClean="0"/>
              <a:t>16.05.2023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86A7C-08F4-E64F-88D8-778783004D4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1580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C51D2-3E9B-41FB-8E50-D3FC052605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339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C51D2-3E9B-41FB-8E50-D3FC052605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06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07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1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21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37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82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6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278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91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44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36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2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5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2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28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C6D17-C0E4-4856-8D28-06C5D4645094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D13B42-3C0A-40EC-A9D4-11438812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8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Сексуальное насилие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4390" y="4784392"/>
            <a:ext cx="3566160" cy="1947333"/>
          </a:xfrm>
        </p:spPr>
        <p:txBody>
          <a:bodyPr/>
          <a:lstStyle/>
          <a:p>
            <a:r>
              <a:rPr lang="ru-RU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Гурштынович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В.М.</a:t>
            </a:r>
          </a:p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Врач акушер-гинеколог</a:t>
            </a:r>
          </a:p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ЦДП «Ювентус»</a:t>
            </a:r>
          </a:p>
        </p:txBody>
      </p:sp>
    </p:spTree>
    <p:extLst>
      <p:ext uri="{BB962C8B-B14F-4D97-AF65-F5344CB8AC3E}">
        <p14:creationId xmlns:p14="http://schemas.microsoft.com/office/powerpoint/2010/main" val="2651509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614132" y="88053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</a:rPr>
              <a:t>ОСОБЕННОСТИ ДЕЛ О СЕКСУАЛЬНОМ НАСИЛИИ В ОТНОШЕНИИ ДЕТЕЙ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1614132" y="2754489"/>
            <a:ext cx="8596668" cy="3401837"/>
          </a:xfrm>
        </p:spPr>
        <p:txBody>
          <a:bodyPr>
            <a:normAutofit/>
          </a:bodyPr>
          <a:lstStyle/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/>
              <a:t>Жертва – единственный свидетель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/>
              <a:t>Возраст подрывает доверие к показаниям жертвы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/>
              <a:t>Отсутствие криминалистических доказательств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/>
              <a:t>Несоответствующее ожиданиям реагирование жертвы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/>
              <a:t>Многократное насилие стирает детали конкретного случая</a:t>
            </a:r>
          </a:p>
        </p:txBody>
      </p:sp>
    </p:spTree>
    <p:extLst>
      <p:ext uri="{BB962C8B-B14F-4D97-AF65-F5344CB8AC3E}">
        <p14:creationId xmlns:p14="http://schemas.microsoft.com/office/powerpoint/2010/main" val="2157180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1546578" y="609600"/>
            <a:ext cx="8664222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</a:rPr>
              <a:t>НЕСООТВЕТСТВУЮЩЕЕ ОЖИДАНИЯМ РЕАГИРОВАНИЕ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1981200" y="2415823"/>
            <a:ext cx="8229600" cy="4034014"/>
          </a:xfrm>
        </p:spPr>
        <p:txBody>
          <a:bodyPr>
            <a:normAutofit/>
          </a:bodyPr>
          <a:lstStyle/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Пассивность жертвы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 err="1">
                <a:latin typeface="+mj-lt"/>
              </a:rPr>
              <a:t>Отсроченность</a:t>
            </a:r>
            <a:r>
              <a:rPr lang="ru-RU" sz="2400" i="1" dirty="0">
                <a:latin typeface="+mj-lt"/>
              </a:rPr>
              <a:t> в раскрытии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Непоследовательность показаний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Отказ от ранее данных показаний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Позитивное отношение к преступнику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Отсутствие симптомов травмы</a:t>
            </a:r>
          </a:p>
          <a:p>
            <a:pPr marL="457200" indent="-457200">
              <a:buFont typeface="Bookman Old Style" pitchFamily="18" charset="0"/>
              <a:buAutoNum type="arabicPeriod"/>
            </a:pPr>
            <a:r>
              <a:rPr lang="ru-RU" sz="2400" i="1" dirty="0">
                <a:latin typeface="+mj-lt"/>
              </a:rPr>
              <a:t>Несообразные реакции непреступных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982721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DE3620-313B-BD4F-A89B-0BD0F7B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175656"/>
            <a:ext cx="10204182" cy="47468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i="1" dirty="0"/>
              <a:t>Треть жертв изнасилования не сообщат эту информацию даже своему лечащему доктору!!!</a:t>
            </a:r>
          </a:p>
          <a:p>
            <a:pPr marL="0" indent="0" algn="ctr">
              <a:buNone/>
            </a:pPr>
            <a:r>
              <a:rPr lang="ru-RU" sz="2800" b="1" i="1" dirty="0"/>
              <a:t>ВАЖНО! </a:t>
            </a:r>
          </a:p>
          <a:p>
            <a:pPr marL="0" indent="0" algn="ctr">
              <a:buNone/>
            </a:pPr>
            <a:r>
              <a:rPr lang="ru-RU" sz="2800" b="1" i="1" dirty="0"/>
              <a:t>У большинства жертв после произошедшего появляются мысли о суициде, есть риски беременности, инфекций (ВИЧ, гепатиты и </a:t>
            </a:r>
            <a:r>
              <a:rPr lang="ru-RU" sz="2800" b="1" i="1" dirty="0" err="1"/>
              <a:t>др</a:t>
            </a:r>
            <a:r>
              <a:rPr lang="ru-RU" sz="2800" b="1" i="1" dirty="0"/>
              <a:t>), а это значит, что им просто необходима своевременная качественная медицинская и психологическая помощь!!!</a:t>
            </a:r>
          </a:p>
        </p:txBody>
      </p:sp>
    </p:spTree>
    <p:extLst>
      <p:ext uri="{BB962C8B-B14F-4D97-AF65-F5344CB8AC3E}">
        <p14:creationId xmlns:p14="http://schemas.microsoft.com/office/powerpoint/2010/main" val="127518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EACBB8-3AAC-CC4B-982D-735778DCC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600892"/>
            <a:ext cx="11041957" cy="57999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/>
              <a:t>Необходимые медицинские вмешательства:</a:t>
            </a:r>
          </a:p>
          <a:p>
            <a:pPr marL="0" indent="0">
              <a:buNone/>
            </a:pPr>
            <a:r>
              <a:rPr lang="ru-RU" sz="2400" b="1" i="1" dirty="0"/>
              <a:t>1. Лекарственная профилактика ВИЧ-инфекции (28 дней). Не назначается – если с момента изнасилования прошло более 72 часов. (Риск заражения ВИЧ в результате насильственных действий выше – </a:t>
            </a:r>
            <a:r>
              <a:rPr lang="ru-RU" sz="2400" b="1" i="1" dirty="0" err="1"/>
              <a:t>травмирование</a:t>
            </a:r>
            <a:r>
              <a:rPr lang="ru-RU" sz="2400" b="1" i="1" dirty="0"/>
              <a:t> кожи и слизистых облегчает проникновение вируса</a:t>
            </a:r>
            <a:r>
              <a:rPr lang="ru-RU" sz="2400" b="1" i="1" dirty="0" smtClean="0"/>
              <a:t>).</a:t>
            </a:r>
            <a:endParaRPr lang="ru-RU" sz="2400" b="1" i="1" dirty="0"/>
          </a:p>
          <a:p>
            <a:pPr marL="0" indent="0">
              <a:buNone/>
            </a:pPr>
            <a:r>
              <a:rPr lang="ru-RU" sz="2400" b="1" i="1" dirty="0"/>
              <a:t>2. Профилактическое медикаментозное лечение гонореи, хламидиоза и трихомоноза. Ударные дозы 3х антибиотиков коротким курсом.</a:t>
            </a:r>
          </a:p>
          <a:p>
            <a:pPr marL="0" indent="0">
              <a:buNone/>
            </a:pPr>
            <a:r>
              <a:rPr lang="ru-RU" sz="2400" b="1" i="1" dirty="0"/>
              <a:t>3. Профилактика гепатита В не требуется, если человек ранее был привит. Если не привит – максимально быстро после обращения проводится вакцинация – первая доза. Через месяц – вторая, через 6 -  третья. Вакцинация – единственный правильный вариант.</a:t>
            </a:r>
          </a:p>
          <a:p>
            <a:pPr marL="0" indent="0">
              <a:buNone/>
            </a:pPr>
            <a:r>
              <a:rPr lang="ru-RU" sz="2400" b="1" i="1" dirty="0"/>
              <a:t>4.Защита от нежелательной беременности. ЭК – первые 120 часов после </a:t>
            </a:r>
            <a:r>
              <a:rPr lang="ru-RU" sz="2400" b="1" i="1" dirty="0" smtClean="0"/>
              <a:t>изнасилования.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046643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B2F1E6-A87E-7244-B22E-2072CF81F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740" y="1071716"/>
            <a:ext cx="9696918" cy="54985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i="1" dirty="0"/>
              <a:t>Во всех случаях нужно знать и помнить – жертва не является причиной сексуального насилия!</a:t>
            </a:r>
          </a:p>
          <a:p>
            <a:pPr marL="0" indent="0">
              <a:buNone/>
            </a:pPr>
            <a:r>
              <a:rPr lang="ru-RU" sz="2800" b="1" i="1" dirty="0"/>
              <a:t>Никто и никогда не может «заслужить» насилия, вне зависимости от того, во что был одет, был знаком или нет с насильником, проявлял ли к нему интерес.</a:t>
            </a:r>
          </a:p>
          <a:p>
            <a:pPr marL="0" indent="0">
              <a:buNone/>
            </a:pPr>
            <a:r>
              <a:rPr lang="ru-RU" sz="2800" b="1" i="1" dirty="0"/>
              <a:t>Нет согласия на секс – это изнасилование, оправданий ему нет, виновный должен быть наказан.</a:t>
            </a:r>
          </a:p>
        </p:txBody>
      </p:sp>
    </p:spTree>
    <p:extLst>
      <p:ext uri="{BB962C8B-B14F-4D97-AF65-F5344CB8AC3E}">
        <p14:creationId xmlns:p14="http://schemas.microsoft.com/office/powerpoint/2010/main" val="2457114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8E98A-D9D6-4C67-AF94-9D6CF1A4D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34" y="58702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Дети и сексуальное насилие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FAB41-0224-4904-8479-EA536CEB8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5378" y="1773936"/>
            <a:ext cx="9375422" cy="4623816"/>
          </a:xfrm>
        </p:spPr>
        <p:txBody>
          <a:bodyPr>
            <a:normAutofit/>
          </a:bodyPr>
          <a:lstStyle/>
          <a:p>
            <a:r>
              <a:rPr lang="ru-RU" sz="2000" b="1" i="1" dirty="0"/>
              <a:t>Главной особенностью детей, позволяющей насильникам творить свои злодеяния, является беспомощность. Дети могут </a:t>
            </a:r>
            <a:r>
              <a:rPr lang="ru-RU" sz="2000" b="1" i="1" dirty="0">
                <a:solidFill>
                  <a:srgbClr val="FF0000"/>
                </a:solidFill>
              </a:rPr>
              <a:t>вообще не понимать</a:t>
            </a:r>
            <a:r>
              <a:rPr lang="ru-RU" sz="2000" b="1" i="1" dirty="0"/>
              <a:t>, что происходит, а подростки, в силу психофизиологических особенностей возраста, после небольшого принуждающего или манипулирующего влияния легко отбрасывают сопротивление насилию и якобы «добровольно» вовлекаются в сексуальный опыт. Агрессивно-дерзкие подростки, пытающиеся сопротивляться, вызывают у насильника дополнительное желание подчинить, утвердить свою власть.</a:t>
            </a:r>
          </a:p>
          <a:p>
            <a:r>
              <a:rPr lang="ru-RU" sz="2000" b="1" i="1" dirty="0">
                <a:solidFill>
                  <a:srgbClr val="C00000"/>
                </a:solidFill>
              </a:rPr>
              <a:t>Именно из-за недостаточного жизненного опыта дети и подростки – группа риска в отношении сексуального насилия, этому способствуют такие возрастные особенности их психики, как </a:t>
            </a:r>
            <a:r>
              <a:rPr lang="ru-RU" sz="2000" b="1" i="1" dirty="0" err="1">
                <a:solidFill>
                  <a:srgbClr val="C00000"/>
                </a:solidFill>
              </a:rPr>
              <a:t>подчиняемость</a:t>
            </a:r>
            <a:r>
              <a:rPr lang="ru-RU" sz="2000" b="1" i="1" dirty="0">
                <a:solidFill>
                  <a:srgbClr val="C00000"/>
                </a:solidFill>
              </a:rPr>
              <a:t>, внушаемость, слабость оценки и прогноза, незрелость.</a:t>
            </a:r>
          </a:p>
          <a:p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665162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10515600" cy="790574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2800" b="1" i="1" dirty="0">
                <a:solidFill>
                  <a:srgbClr val="00B050"/>
                </a:solidFill>
                <a:effectLst>
                  <a:glow rad="127000">
                    <a:prstClr val="black"/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ПРАВИЛ, </a:t>
            </a:r>
            <a:br>
              <a:rPr lang="ru-RU" sz="2800" b="1" i="1" dirty="0">
                <a:solidFill>
                  <a:srgbClr val="00B050"/>
                </a:solidFill>
                <a:effectLst>
                  <a:glow rad="127000">
                    <a:prstClr val="black"/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00B050"/>
                </a:solidFill>
                <a:effectLst>
                  <a:glow rad="127000">
                    <a:prstClr val="black"/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НЕ СТАТЬ ЖЕРТВОЙ:</a:t>
            </a:r>
            <a:r>
              <a:rPr lang="ru-RU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i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438150" y="1524000"/>
            <a:ext cx="11287125" cy="5000624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Уметь сказать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«НЕТ»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любому незнакомцу, о чем бы он ни просил и не обещал.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Найти решимость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ОТКАЗАТЬСЯ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от любого подозрительного предложения, пусть даже соблазнительного,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ПОДДАВАТЬСЯ на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уговоры или шантаж.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Никому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ПОЗВОЛЯТЬ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себя трогать, целовать, обнимать,</a:t>
            </a:r>
            <a:r>
              <a:rPr lang="ru-RU" sz="2400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снимать на фото или видео без разрешения родителей или учителя.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Никуда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УХОДИТЬ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и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НЕ ЗАХОДИТЬ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с незнакомцами, включая подъезд, лифт, машину.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Ничего  не делать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БЕЗ РАЗРЕШЕНИЯ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или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ТАЙКОМ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от родителей.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Быть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ОСТОРОЖНЫМИ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ВНИМАТЕЛЬНЫМИ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 на улице и в Интернете.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Никому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ОТКРЫВАТЬ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и никого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ПУСКАТЬ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домой, если один (одна).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Никогда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ДАВАТЬ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незнакомцам свои данные, адрес, телефон, </a:t>
            </a:r>
            <a:r>
              <a:rPr lang="en-US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e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-</a:t>
            </a:r>
            <a:r>
              <a:rPr lang="en-US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mail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Не стесняться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ЗВАТЬ НА ПОМОЩЬ 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в опасной или пугающей ситуации.</a:t>
            </a:r>
          </a:p>
          <a:p>
            <a:pPr marL="514350" indent="-514350" algn="just">
              <a:buAutoNum type="arabicPeriod"/>
            </a:pP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Всегда </a:t>
            </a:r>
            <a:r>
              <a:rPr lang="ru-RU" sz="24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РАССКАЗЫВАТЬ</a:t>
            </a:r>
            <a:r>
              <a:rPr lang="ru-RU" sz="2400" b="1" i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взрослым о том, что кажется подозрительным, включая интернет-переписку, сообщения, звонки т.д.</a:t>
            </a:r>
            <a:endParaRPr lang="ru-RU" sz="2400" b="1" i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i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ru-RU" i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494026-D7EF-4975-90A5-2130BE7D6C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48259" y="43082"/>
            <a:ext cx="664522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22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95" y="2325189"/>
            <a:ext cx="8534400" cy="2746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i="1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00489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D75DB42-81F2-8443-9D73-A055D8C4B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900518"/>
            <a:ext cx="10863355" cy="3895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i="1" dirty="0"/>
              <a:t>Статистика распространенности сексуального насилия в мире просто ужасает. Независимо от того, развитая или развивающаяся страна – это случается везде!</a:t>
            </a:r>
          </a:p>
          <a:p>
            <a:pPr marL="0" indent="0">
              <a:buNone/>
            </a:pPr>
            <a:r>
              <a:rPr lang="ru-RU" sz="2800" b="1" i="1" dirty="0"/>
              <a:t>Только 16-38% жертв изнасилования сообщают о случившемся в правоохранительные органы.</a:t>
            </a:r>
          </a:p>
          <a:p>
            <a:pPr marL="0" indent="0">
              <a:buNone/>
            </a:pPr>
            <a:r>
              <a:rPr lang="ru-RU" sz="2800" b="1" i="1" dirty="0"/>
              <a:t>17-43% обращаются для медицинского освидетельствования после изнасилования.</a:t>
            </a:r>
          </a:p>
        </p:txBody>
      </p:sp>
    </p:spTree>
    <p:extLst>
      <p:ext uri="{BB962C8B-B14F-4D97-AF65-F5344CB8AC3E}">
        <p14:creationId xmlns:p14="http://schemas.microsoft.com/office/powerpoint/2010/main" val="131930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Почему так???</a:t>
            </a:r>
            <a:endParaRPr lang="ru-RU" sz="4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/>
              <a:t>Отрицание проблемы и позиция </a:t>
            </a:r>
            <a:r>
              <a:rPr lang="ru-RU" sz="2400" b="1" i="1" dirty="0"/>
              <a:t>«Нас не коснется»</a:t>
            </a:r>
          </a:p>
          <a:p>
            <a:r>
              <a:rPr lang="ru-RU" sz="2400" b="1" i="1" dirty="0" smtClean="0"/>
              <a:t>Двойные стандарты в отношении «насильник-жертва» </a:t>
            </a:r>
          </a:p>
          <a:p>
            <a:r>
              <a:rPr lang="ru-RU" sz="2400" b="1" i="1" dirty="0" smtClean="0"/>
              <a:t>Отрицание необходимости полового воспитания по причине неправильной трактовки понятия. Следовательно, отсутствие его как такового в семьях и обществе.</a:t>
            </a:r>
            <a:endParaRPr lang="ru-RU" sz="2400" b="1" i="1" dirty="0"/>
          </a:p>
          <a:p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68275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Онлайн-анкетирование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6238"/>
            <a:ext cx="9530535" cy="44411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solidFill>
                  <a:srgbClr val="92D050"/>
                </a:solidFill>
              </a:rPr>
              <a:t>Цель: оценить знания, убеждения и опыт социальных педагогов</a:t>
            </a:r>
          </a:p>
          <a:p>
            <a:pPr marL="0" indent="0">
              <a:buNone/>
            </a:pPr>
            <a:r>
              <a:rPr lang="ru-RU" sz="2400" b="1" i="1" dirty="0" smtClean="0"/>
              <a:t>50% не знают о возрасте полового согласия;</a:t>
            </a:r>
          </a:p>
          <a:p>
            <a:pPr marL="0" indent="0">
              <a:buNone/>
            </a:pPr>
            <a:r>
              <a:rPr lang="ru-RU" sz="2400" b="1" i="1" dirty="0" smtClean="0"/>
              <a:t>40%  не знают с какого возраста наступает уголовная ответственность за сексуальное насилие;</a:t>
            </a:r>
          </a:p>
          <a:p>
            <a:pPr marL="0" indent="0">
              <a:buNone/>
            </a:pPr>
            <a:r>
              <a:rPr lang="ru-RU" sz="2400" b="1" i="1" dirty="0" smtClean="0"/>
              <a:t>32% считают, что жертва сама провоцирует насильника;</a:t>
            </a:r>
          </a:p>
          <a:p>
            <a:pPr marL="0" indent="0">
              <a:buNone/>
            </a:pPr>
            <a:r>
              <a:rPr lang="ru-RU" sz="2400" b="1" i="1" dirty="0" smtClean="0"/>
              <a:t>59% уверены, что насильник – это психически нездоровый человек;</a:t>
            </a:r>
          </a:p>
          <a:p>
            <a:pPr marL="0" indent="0">
              <a:buNone/>
            </a:pPr>
            <a:r>
              <a:rPr lang="ru-RU" sz="2400" b="1" i="1" dirty="0" smtClean="0"/>
              <a:t>23% не знают алгоритма действия при выявлении случая сексуального насилия.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97106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424" y="316069"/>
            <a:ext cx="11202988" cy="54472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b="1" i="1" dirty="0"/>
              <a:t>Статистика</a:t>
            </a:r>
          </a:p>
          <a:p>
            <a:r>
              <a:rPr lang="en-US" sz="3000" b="1" i="1" dirty="0"/>
              <a:t>30% </a:t>
            </a:r>
            <a:r>
              <a:rPr lang="ru-RU" sz="3000" b="1" i="1" dirty="0"/>
              <a:t>случаев – «яркое» насилие, 70%!!!! – латентное, длительно текущее в условно «нормальных» семьях</a:t>
            </a:r>
          </a:p>
          <a:p>
            <a:r>
              <a:rPr lang="ru-RU" sz="3000" b="1" i="1" dirty="0"/>
              <a:t>40% - дети до 14</a:t>
            </a:r>
          </a:p>
          <a:p>
            <a:r>
              <a:rPr lang="ru-RU" sz="3000" b="1" i="1" dirty="0"/>
              <a:t>Каждый 8й ребенок в мире подвергается сексуальному насилию</a:t>
            </a:r>
          </a:p>
          <a:p>
            <a:r>
              <a:rPr lang="ru-RU" sz="3000" b="1" i="1" dirty="0"/>
              <a:t>В 2019 году в РБ – 113 детей подверглись сексуальному насилию (2022 г. Минск – 60 жертв, 110 эпизодов)</a:t>
            </a:r>
          </a:p>
          <a:p>
            <a:r>
              <a:rPr lang="ru-RU" sz="3000" b="1" i="1" dirty="0"/>
              <a:t>75-90 % насильников знакомы детям</a:t>
            </a:r>
          </a:p>
          <a:p>
            <a:r>
              <a:rPr lang="ru-RU" sz="3000" b="1" i="1" dirty="0"/>
              <a:t>35-45 % насильников являются родственниками</a:t>
            </a:r>
          </a:p>
        </p:txBody>
      </p:sp>
    </p:spTree>
    <p:extLst>
      <p:ext uri="{BB962C8B-B14F-4D97-AF65-F5344CB8AC3E}">
        <p14:creationId xmlns:p14="http://schemas.microsoft.com/office/powerpoint/2010/main" val="423604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00891"/>
            <a:ext cx="10941731" cy="59305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i="1" dirty="0"/>
              <a:t>Известно ли вам, что…</a:t>
            </a:r>
          </a:p>
          <a:p>
            <a:pPr marL="0" indent="0">
              <a:buNone/>
            </a:pPr>
            <a:r>
              <a:rPr lang="ru-RU" sz="2400" b="1" i="1" dirty="0"/>
              <a:t>Если говорить о преступниках, то подавляющее их большинство психически здоровы! </a:t>
            </a:r>
          </a:p>
          <a:p>
            <a:pPr marL="0" indent="0">
              <a:buNone/>
            </a:pPr>
            <a:r>
              <a:rPr lang="ru-RU" sz="2400" b="1" i="1" dirty="0"/>
              <a:t>Даже среди лиц, совершивших так называемые серийные убийства на сексуальной почве (а таких очень немного) и подвергнутых судебно-психиатрической экспертизе, лишь 17,7% были признаны невменяемыми! </a:t>
            </a:r>
          </a:p>
          <a:p>
            <a:pPr marL="0" indent="0">
              <a:buNone/>
            </a:pPr>
            <a:r>
              <a:rPr lang="ru-RU" sz="2400" b="1" i="1" dirty="0"/>
              <a:t>Более того: чаще всего это самые нормальные в бытовом понимании люди в возрасте до 30 лет, а каждый третий из них – школьник или учащийся ПТУ. Интересно то, что 2/3 потерпевших были знакомы с преступниками до совершения сексуального насилия.</a:t>
            </a:r>
          </a:p>
          <a:p>
            <a:pPr marL="0" indent="0">
              <a:buNone/>
            </a:pPr>
            <a:r>
              <a:rPr lang="ru-RU" sz="2400" b="1" i="1" dirty="0"/>
              <a:t>При этом 22% случаев знакомств состоялись в день совершения преступления.</a:t>
            </a:r>
          </a:p>
          <a:p>
            <a:pPr marL="0" indent="0">
              <a:buNone/>
            </a:pPr>
            <a:r>
              <a:rPr lang="ru-RU" sz="2400" b="1" i="1" dirty="0"/>
              <a:t>90% людей, совершающих сексуальное насилие в отношении несовершеннолетних - мужчины</a:t>
            </a:r>
          </a:p>
          <a:p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428947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0863" y="1161441"/>
            <a:ext cx="9465628" cy="5427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/>
              <a:t>Сексуальное насилие (злоупотребление детьми) – это любое сексуальное действие по отношению к ребёнку: </a:t>
            </a:r>
          </a:p>
          <a:p>
            <a:r>
              <a:rPr lang="ru-RU" sz="2400" b="1" i="1" dirty="0"/>
              <a:t>Прикосновение к гениталиям;</a:t>
            </a:r>
          </a:p>
          <a:p>
            <a:r>
              <a:rPr lang="ru-RU" sz="2400" b="1" i="1" dirty="0"/>
              <a:t>Эротические поцелуи; </a:t>
            </a:r>
          </a:p>
          <a:p>
            <a:r>
              <a:rPr lang="ru-RU" sz="2400" b="1" i="1" dirty="0"/>
              <a:t>Половой акт; </a:t>
            </a:r>
          </a:p>
          <a:p>
            <a:r>
              <a:rPr lang="ru-RU" sz="2400" b="1" i="1" dirty="0"/>
              <a:t>Наблюдение ребёнком за действиями сексуального характера; </a:t>
            </a:r>
          </a:p>
          <a:p>
            <a:r>
              <a:rPr lang="ru-RU" sz="2400" b="1" i="1" dirty="0"/>
              <a:t>Демонстрирование порнографии и привлечение к съёмкам; </a:t>
            </a:r>
          </a:p>
          <a:p>
            <a:r>
              <a:rPr lang="ru-RU" sz="2400" b="1" i="1" dirty="0"/>
              <a:t>Привлечение к проституции.</a:t>
            </a:r>
          </a:p>
        </p:txBody>
      </p:sp>
    </p:spTree>
    <p:extLst>
      <p:ext uri="{BB962C8B-B14F-4D97-AF65-F5344CB8AC3E}">
        <p14:creationId xmlns:p14="http://schemas.microsoft.com/office/powerpoint/2010/main" val="113463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9CF522-8BC4-FBC5-A993-294B6EF9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148710" cy="1320800"/>
          </a:xfrm>
        </p:spPr>
        <p:txBody>
          <a:bodyPr>
            <a:noAutofit/>
          </a:bodyPr>
          <a:lstStyle/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Основные формы сексуального насилия и эксплуатации в отношении детей согласно Уголовному кодексу Республики Беларусь:</a:t>
            </a:r>
            <a:b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</a:br>
            <a:endParaRPr lang="ru-BY" sz="2800" i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06AB94-AA8D-03BA-C09A-17231305C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01333"/>
            <a:ext cx="9821333" cy="3840029"/>
          </a:xfrm>
        </p:spPr>
        <p:txBody>
          <a:bodyPr>
            <a:normAutofit fontScale="32500" lnSpcReduction="20000"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изнасилование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4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чч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2, 3 ст. 166)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насильственные действия сексуального характера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4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чч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2, 3 ст. 167)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половое сношение и иные действия сексуального характера с лицом, заведомо не 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достигшим16-летнего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возраста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(ст. 168)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развратные действия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(ст. 169)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понуждение к действиям сексуального характера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(ч. 2 ст. 170)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800" b="1" i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изготовление и распространение порнографических материалов с изображением заведомо несовершеннолетнего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(ст. 343-1)</a:t>
            </a:r>
          </a:p>
          <a:p>
            <a:pPr lvl="0">
              <a:defRPr/>
            </a:pPr>
            <a:r>
              <a:rPr lang="ru-RU" sz="800" b="1" i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организация и/или использование занятия проституцией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(ч. 2 ст. 171)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вовлечение в занятие проституцией/принуждение к продолжению занятия проституцией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4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чч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2, 3 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ст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171-1)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торговля людьми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4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чч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2, 3 ст. 181)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использование рабского труда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(ч. 2 ст. 181)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похищение с целью эксплуатации 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4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пп</a:t>
            </a:r>
            <a:r>
              <a:rPr kumimoji="0" lang="ru-RU" sz="4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. 1, 4 ч. 2 ст. 182)</a:t>
            </a:r>
          </a:p>
          <a:p>
            <a:endParaRPr lang="ru-BY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627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20968"/>
            <a:ext cx="10515600" cy="422031"/>
          </a:xfrm>
        </p:spPr>
        <p:txBody>
          <a:bodyPr>
            <a:noAutofit/>
          </a:bodyPr>
          <a:lstStyle/>
          <a:p>
            <a:pPr algn="ctr">
              <a:lnSpc>
                <a:spcPts val="2400"/>
              </a:lnSpc>
            </a:pPr>
            <a:r>
              <a:rPr lang="ru-RU" sz="2800" i="1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ru-RU" sz="2800" i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3600" i="1" dirty="0">
                <a:solidFill>
                  <a:schemeClr val="tx1"/>
                </a:solidFill>
                <a:cs typeface="Times New Roman" panose="02020603050405020304" pitchFamily="18" charset="0"/>
              </a:rPr>
              <a:t>Наиболее актуальные проблемы </a:t>
            </a:r>
            <a:br>
              <a:rPr lang="ru-RU" sz="3600" i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3600" i="1" dirty="0">
                <a:solidFill>
                  <a:schemeClr val="tx1"/>
                </a:solidFill>
                <a:cs typeface="Times New Roman" panose="02020603050405020304" pitchFamily="18" charset="0"/>
              </a:rPr>
              <a:t>в сфере выявления сексуального насилия и эксплуатации в отношении несовершеннолетних</a:t>
            </a:r>
            <a:endParaRPr lang="en-US" sz="3600" b="1" i="1" dirty="0">
              <a:solidFill>
                <a:schemeClr val="tx1"/>
              </a:solidFill>
              <a:effectLst>
                <a:glow rad="127000">
                  <a:schemeClr val="tx1"/>
                </a:glo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1504950"/>
            <a:ext cx="10723685" cy="5067300"/>
          </a:xfrm>
          <a:effectLst>
            <a:glow rad="127000">
              <a:schemeClr val="tx1"/>
            </a:glow>
          </a:effectLst>
        </p:spPr>
        <p:txBody>
          <a:bodyPr>
            <a:normAutofit/>
          </a:bodyPr>
          <a:lstStyle/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000" b="1" i="1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	     		</a:t>
            </a:r>
            <a:r>
              <a:rPr lang="ru-RU" sz="20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			       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000" b="1" i="1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					     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000" b="1" i="1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           </a:t>
            </a:r>
            <a:r>
              <a:rPr lang="ru-RU" sz="20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            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0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							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000" b="1" i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+mj-lt"/>
                <a:cs typeface="Times New Roman" panose="02020603050405020304" pitchFamily="18" charset="0"/>
              </a:rPr>
              <a:t>							</a:t>
            </a:r>
            <a:endParaRPr lang="ru-RU" sz="2000" b="1" i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b="1" i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b="1" i="1" dirty="0"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b="1" i="1" dirty="0">
                <a:latin typeface="+mj-lt"/>
                <a:cs typeface="Times New Roman" panose="02020603050405020304" pitchFamily="18" charset="0"/>
              </a:rPr>
              <a:t>   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          </a:t>
            </a:r>
            <a:r>
              <a:rPr lang="ru-RU" b="1" i="1" dirty="0">
                <a:latin typeface="+mj-lt"/>
                <a:cs typeface="Times New Roman" panose="02020603050405020304" pitchFamily="18" charset="0"/>
              </a:rPr>
              <a:t>1. Высокая латентность                   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               </a:t>
            </a:r>
            <a:r>
              <a:rPr lang="ru-RU" b="1" i="1" dirty="0">
                <a:latin typeface="+mj-lt"/>
                <a:cs typeface="Times New Roman" panose="02020603050405020304" pitchFamily="18" charset="0"/>
              </a:rPr>
              <a:t>2. Перемещение преступности 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b="1" i="1" dirty="0">
                <a:latin typeface="+mj-lt"/>
                <a:cs typeface="Times New Roman" panose="02020603050405020304" pitchFamily="18" charset="0"/>
              </a:rPr>
              <a:t>            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         </a:t>
            </a:r>
            <a:r>
              <a:rPr lang="ru-RU" b="1" i="1" dirty="0">
                <a:latin typeface="+mj-lt"/>
                <a:cs typeface="Times New Roman" panose="02020603050405020304" pitchFamily="18" charset="0"/>
              </a:rPr>
              <a:t> преступлений                  </a:t>
            </a:r>
            <a:r>
              <a:rPr lang="en-US" b="1" i="1" dirty="0">
                <a:latin typeface="+mj-lt"/>
                <a:cs typeface="Times New Roman" panose="02020603050405020304" pitchFamily="18" charset="0"/>
              </a:rPr>
              <a:t>                                  </a:t>
            </a:r>
            <a:r>
              <a:rPr lang="ru-RU" b="1" i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в сеть Интернет</a:t>
            </a: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endParaRPr lang="ru-RU" b="1" i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ts val="2400"/>
              </a:lnSpc>
              <a:spcBef>
                <a:spcPts val="0"/>
              </a:spcBef>
              <a:buNone/>
            </a:pPr>
            <a:r>
              <a:rPr lang="ru-RU" b="1" i="1" dirty="0">
                <a:latin typeface="+mj-lt"/>
                <a:cs typeface="Times New Roman" panose="02020603050405020304" pitchFamily="18" charset="0"/>
              </a:rPr>
              <a:t>                                                                                                             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494026-D7EF-4975-90A5-2130BE7D6C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0" y="1841641"/>
            <a:ext cx="3714750" cy="3660077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2" r="16388"/>
          <a:stretch/>
        </p:blipFill>
        <p:spPr>
          <a:xfrm>
            <a:off x="7441955" y="2427495"/>
            <a:ext cx="2337289" cy="248836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3152847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1119</Words>
  <Application>Microsoft Office PowerPoint</Application>
  <PresentationFormat>Широкоэкранный</PresentationFormat>
  <Paragraphs>124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Bookman Old Style</vt:lpstr>
      <vt:lpstr>Calibri</vt:lpstr>
      <vt:lpstr>Times New Roman</vt:lpstr>
      <vt:lpstr>Trebuchet MS</vt:lpstr>
      <vt:lpstr>Wingdings</vt:lpstr>
      <vt:lpstr>Wingdings 3</vt:lpstr>
      <vt:lpstr>Аспект</vt:lpstr>
      <vt:lpstr>Сексуальное насилие</vt:lpstr>
      <vt:lpstr>Презентация PowerPoint</vt:lpstr>
      <vt:lpstr>Почему так???</vt:lpstr>
      <vt:lpstr>Онлайн-анкетирование</vt:lpstr>
      <vt:lpstr>Презентация PowerPoint</vt:lpstr>
      <vt:lpstr>Презентация PowerPoint</vt:lpstr>
      <vt:lpstr>Презентация PowerPoint</vt:lpstr>
      <vt:lpstr>Основные формы сексуального насилия и эксплуатации в отношении детей согласно Уголовному кодексу Республики Беларусь: </vt:lpstr>
      <vt:lpstr> Наиболее актуальные проблемы  в сфере выявления сексуального насилия и эксплуатации в отношении несовершеннолетних</vt:lpstr>
      <vt:lpstr>ОСОБЕННОСТИ ДЕЛ О СЕКСУАЛЬНОМ НАСИЛИИ В ОТНОШЕНИИ ДЕТЕЙ</vt:lpstr>
      <vt:lpstr>НЕСООТВЕТСТВУЮЩЕЕ ОЖИДАНИЯМ РЕАГИРОВАНИЕ</vt:lpstr>
      <vt:lpstr>Презентация PowerPoint</vt:lpstr>
      <vt:lpstr>Презентация PowerPoint</vt:lpstr>
      <vt:lpstr>Презентация PowerPoint</vt:lpstr>
      <vt:lpstr>Дети и сексуальное насилие</vt:lpstr>
      <vt:lpstr>10 ПРАВИЛ,  КАК НЕ СТАТЬ ЖЕРТВОЙ:   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 100Б</dc:creator>
  <cp:lastModifiedBy>Каб 100Б</cp:lastModifiedBy>
  <cp:revision>27</cp:revision>
  <dcterms:created xsi:type="dcterms:W3CDTF">2022-02-24T07:09:10Z</dcterms:created>
  <dcterms:modified xsi:type="dcterms:W3CDTF">2023-05-16T10:49:40Z</dcterms:modified>
</cp:coreProperties>
</file>