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1" r:id="rId3"/>
    <p:sldId id="262" r:id="rId4"/>
    <p:sldId id="263" r:id="rId5"/>
    <p:sldId id="265" r:id="rId6"/>
    <p:sldId id="266" r:id="rId7"/>
    <p:sldId id="264" r:id="rId8"/>
    <p:sldId id="260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2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10/16/2025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10/16/2025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10/16/2025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10/16/2025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10/16/2025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10/16/2025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1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0409E599-8AAE-4F13-87ED-48F720F1F7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2667" y="701020"/>
            <a:ext cx="5234303" cy="1683257"/>
          </a:xfrm>
        </p:spPr>
        <p:txBody>
          <a:bodyPr>
            <a:normAutofit fontScale="55000" lnSpcReduction="20000"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1800" b="1" i="1" dirty="0">
                <a:effectLst/>
                <a:latin typeface="ISOCPEUR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1800" b="1" i="1" dirty="0">
                <a:effectLst/>
                <a:latin typeface="ISOCPEUR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 «МИНСКИНЖПРОЕКТ»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1800" b="1" i="1" u="dbl" dirty="0">
                <a:effectLst/>
                <a:latin typeface="ISOCPEUR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1800" i="1" dirty="0">
                <a:effectLst/>
                <a:latin typeface="ISOCPEUR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ЗАКАЗЧИК: Государственное предприятие «Гордорстрой»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ru-RU" sz="1800" i="1" dirty="0">
              <a:effectLst/>
              <a:latin typeface="ISOCPEUR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900" b="1" i="1" dirty="0">
                <a:effectLst/>
                <a:latin typeface="ISOCPEUR" panose="020B0604020202020204" pitchFamily="34" charset="0"/>
                <a:ea typeface="Calibri" panose="020F0502020204030204" pitchFamily="34" charset="0"/>
                <a:cs typeface="ISOCPEUR" panose="020B0604020202020204" pitchFamily="34" charset="0"/>
              </a:rPr>
              <a:t>«Возведение здания специализированного транспорта в районе ул. Кульман, ул. Кропоткина, ул. </a:t>
            </a:r>
            <a:r>
              <a:rPr lang="ru-RU" sz="2900" b="1" i="1" dirty="0" err="1">
                <a:effectLst/>
                <a:latin typeface="ISOCPEUR" panose="020B0604020202020204" pitchFamily="34" charset="0"/>
                <a:ea typeface="Calibri" panose="020F0502020204030204" pitchFamily="34" charset="0"/>
                <a:cs typeface="ISOCPEUR" panose="020B0604020202020204" pitchFamily="34" charset="0"/>
              </a:rPr>
              <a:t>Карастояновой</a:t>
            </a:r>
            <a:r>
              <a:rPr lang="ru-RU" sz="2900" b="1" i="1" dirty="0">
                <a:effectLst/>
                <a:latin typeface="ISOCPEUR" panose="020B0604020202020204" pitchFamily="34" charset="0"/>
                <a:ea typeface="Calibri" panose="020F0502020204030204" pitchFamily="34" charset="0"/>
                <a:cs typeface="ISOCPEUR" panose="020B0604020202020204" pitchFamily="34" charset="0"/>
              </a:rPr>
              <a:t> в г. Минске»</a:t>
            </a:r>
            <a:endParaRPr lang="ru-RU" sz="2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95F28D0-DBCD-4912-97BD-B0CC0EBEB50F}"/>
              </a:ext>
            </a:extLst>
          </p:cNvPr>
          <p:cNvSpPr txBox="1">
            <a:spLocks/>
          </p:cNvSpPr>
          <p:nvPr/>
        </p:nvSpPr>
        <p:spPr>
          <a:xfrm>
            <a:off x="9802819" y="1775389"/>
            <a:ext cx="1910340" cy="33072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800" i="1" dirty="0">
                <a:effectLst/>
                <a:latin typeface="ISOCPEUR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 «Возведение здания специализированного транспорта в районе ул. Кульман, ул. Кропоткина, ул. </a:t>
            </a:r>
            <a:r>
              <a:rPr lang="ru-RU" sz="800" i="1" dirty="0" err="1">
                <a:effectLst/>
                <a:latin typeface="ISOCPEUR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Карастояновой</a:t>
            </a:r>
            <a:r>
              <a:rPr lang="ru-RU" sz="800" i="1" dirty="0">
                <a:effectLst/>
                <a:latin typeface="ISOCPEUR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г. Минске»</a:t>
            </a:r>
          </a:p>
          <a:p>
            <a:pPr algn="l"/>
            <a:r>
              <a:rPr lang="ru-RU" sz="800" b="0" i="1" u="none" strike="noStrike" baseline="0" dirty="0">
                <a:latin typeface="ISOCPEUR" panose="020B0604020202020204" pitchFamily="34" charset="0"/>
                <a:cs typeface="Times New Roman" panose="02020603050405020304" pitchFamily="18" charset="0"/>
              </a:rPr>
              <a:t>Разработан УП </a:t>
            </a:r>
            <a:r>
              <a:rPr lang="ru-RU" sz="800" b="1" i="1" u="none" strike="noStrike" baseline="0" dirty="0">
                <a:latin typeface="ISOCPEUR" panose="020B0604020202020204" pitchFamily="34" charset="0"/>
                <a:cs typeface="Times New Roman" panose="02020603050405020304" pitchFamily="18" charset="0"/>
              </a:rPr>
              <a:t>«МИНСКИНЖПРОЕКТ</a:t>
            </a:r>
            <a:r>
              <a:rPr lang="ru-RU" sz="800" b="1" i="1" dirty="0">
                <a:effectLst/>
                <a:latin typeface="ISOCPEUR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по заданию </a:t>
            </a:r>
            <a:r>
              <a:rPr lang="ru-RU" sz="800" i="1" dirty="0">
                <a:effectLst/>
                <a:latin typeface="ISOCPEUR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Государственного предприятия «Гордорстрой»</a:t>
            </a:r>
            <a:endParaRPr lang="en-US" sz="1600" b="0" i="0" u="none" strike="noStrike" baseline="0" dirty="0">
              <a:latin typeface="ISOCPEUR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0191CF-A816-E86F-4D56-681839188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0187" y="2095501"/>
            <a:ext cx="4467225" cy="4268288"/>
          </a:xfrm>
          <a:prstGeom prst="rect">
            <a:avLst/>
          </a:prstGeom>
        </p:spPr>
      </p:pic>
      <p:pic>
        <p:nvPicPr>
          <p:cNvPr id="2" name="16.10.2025 09.42">
            <a:hlinkClick r:id="" action="ppaction://media"/>
            <a:extLst>
              <a:ext uri="{FF2B5EF4-FFF2-40B4-BE49-F238E27FC236}">
                <a16:creationId xmlns:a16="http://schemas.microsoft.com/office/drawing/2014/main" id="{BFE5BD16-72C1-87A3-1F13-DB0BEF5AFA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10515" y="5754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123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27560">
        <p159:morph option="byObject"/>
      </p:transition>
    </mc:Choice>
    <mc:Fallback xmlns="">
      <p:transition spd="slow" advTm="2275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6" objId="2"/>
        <p14:stopEvt time="9873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F31234-CA4D-4D8A-A25B-BF65232B2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5435" y="374648"/>
            <a:ext cx="7967885" cy="56832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i="0" u="none" strike="noStrike" baseline="0" dirty="0">
                <a:latin typeface="Times New Roman,Bold"/>
              </a:rPr>
              <a:t>Экспериментальные исследования характеристик транспортных и</a:t>
            </a:r>
            <a:br>
              <a:rPr lang="ru-RU" sz="1800" b="1" i="0" u="none" strike="noStrike" baseline="0" dirty="0">
                <a:latin typeface="Times New Roman,Bold"/>
              </a:rPr>
            </a:br>
            <a:r>
              <a:rPr lang="ru-RU" sz="1800" b="1" i="0" u="none" strike="noStrike" baseline="0" dirty="0">
                <a:latin typeface="Times New Roman,Bold"/>
              </a:rPr>
              <a:t>пешеходных потоков на исследуемом участке уличной сети</a:t>
            </a:r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D52F1D5-6915-49DB-ABF3-850BFA354F2D}"/>
              </a:ext>
            </a:extLst>
          </p:cNvPr>
          <p:cNvSpPr txBox="1">
            <a:spLocks/>
          </p:cNvSpPr>
          <p:nvPr/>
        </p:nvSpPr>
        <p:spPr>
          <a:xfrm>
            <a:off x="2448014" y="5700040"/>
            <a:ext cx="8131679" cy="8986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0" i="0" u="none" strike="noStrike" baseline="0" dirty="0">
                <a:latin typeface="Times New Roman" panose="02020603050405020304" pitchFamily="18" charset="0"/>
              </a:rPr>
              <a:t>1: </a:t>
            </a:r>
            <a:r>
              <a:rPr lang="ru-RU" sz="1800" dirty="0">
                <a:latin typeface="Times New Roman" panose="02020603050405020304" pitchFamily="18" charset="0"/>
              </a:rPr>
              <a:t>существующая диспетчерская станция «</a:t>
            </a:r>
            <a:r>
              <a:rPr lang="ru-RU" sz="1800" dirty="0" err="1">
                <a:latin typeface="Times New Roman" panose="02020603050405020304" pitchFamily="18" charset="0"/>
              </a:rPr>
              <a:t>Карастояновой</a:t>
            </a:r>
            <a:r>
              <a:rPr lang="ru-RU" sz="1800" dirty="0">
                <a:latin typeface="Times New Roman" panose="02020603050405020304" pitchFamily="18" charset="0"/>
              </a:rPr>
              <a:t>» (снос)</a:t>
            </a:r>
            <a:r>
              <a:rPr lang="ru-RU" sz="1800" b="0" i="0" u="none" strike="noStrike" baseline="0" dirty="0">
                <a:latin typeface="Times New Roman" panose="02020603050405020304" pitchFamily="18" charset="0"/>
              </a:rPr>
              <a:t>;</a:t>
            </a:r>
          </a:p>
          <a:p>
            <a:pPr algn="l"/>
            <a:r>
              <a:rPr lang="ru-RU" sz="1800" b="0" i="0" u="none" strike="noStrike" baseline="0" dirty="0">
                <a:latin typeface="Times New Roman" panose="02020603050405020304" pitchFamily="18" charset="0"/>
              </a:rPr>
              <a:t>2: Проектируемая площадка со зданием </a:t>
            </a:r>
            <a:r>
              <a:rPr lang="ru-RU" sz="1800" b="0" i="0" u="none" strike="noStrike" baseline="0" dirty="0" err="1">
                <a:latin typeface="Times New Roman" panose="02020603050405020304" pitchFamily="18" charset="0"/>
              </a:rPr>
              <a:t>специализинрованного</a:t>
            </a:r>
            <a:r>
              <a:rPr lang="ru-RU" sz="1800" b="0" i="0" u="none" strike="noStrike" baseline="0" dirty="0">
                <a:latin typeface="Times New Roman" panose="02020603050405020304" pitchFamily="18" charset="0"/>
              </a:rPr>
              <a:t> транспорта «Кульман»</a:t>
            </a:r>
            <a:r>
              <a:rPr lang="ru-RU" sz="1600" b="0" i="0" u="none" strike="noStrike" baseline="0" dirty="0">
                <a:latin typeface="Times New Roman" panose="02020603050405020304" pitchFamily="18" charset="0"/>
              </a:rPr>
              <a:t>.</a:t>
            </a:r>
            <a:endParaRPr lang="en-US" sz="1600" b="0" i="0" u="none" strike="noStrike" baseline="0" dirty="0">
              <a:latin typeface="Times New Roman" panose="02020603050405020304" pitchFamily="18" charset="0"/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C6AB259B-C001-4BB2-9D94-EB1899078A4D}"/>
              </a:ext>
            </a:extLst>
          </p:cNvPr>
          <p:cNvSpPr txBox="1">
            <a:spLocks/>
          </p:cNvSpPr>
          <p:nvPr/>
        </p:nvSpPr>
        <p:spPr>
          <a:xfrm>
            <a:off x="11309370" y="171895"/>
            <a:ext cx="882629" cy="65802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800" i="1" dirty="0">
                <a:effectLst/>
                <a:latin typeface="ISOCPEUR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Цели и задачи</a:t>
            </a:r>
          </a:p>
          <a:p>
            <a:pPr algn="l"/>
            <a:r>
              <a:rPr lang="ru-RU" sz="800" b="0" i="0" u="none" strike="noStrike" baseline="0" dirty="0">
                <a:latin typeface="ISOCPEUR" panose="020B0604020202020204" pitchFamily="34" charset="0"/>
              </a:rPr>
              <a:t>разработка основной архитектурно-планировочной концепции;</a:t>
            </a:r>
          </a:p>
          <a:p>
            <a:pPr algn="l"/>
            <a:r>
              <a:rPr lang="ru-RU" sz="800" b="0" i="0" u="none" strike="noStrike" baseline="0" dirty="0">
                <a:latin typeface="ISOCPEUR" panose="020B0604020202020204" pitchFamily="34" charset="0"/>
              </a:rPr>
              <a:t>Расчет уровня загрузки и пропускной способности новой станции</a:t>
            </a:r>
          </a:p>
          <a:p>
            <a:pPr algn="l"/>
            <a:r>
              <a:rPr lang="ru-RU" sz="800" b="0" i="0" u="none" strike="noStrike" baseline="0" dirty="0">
                <a:latin typeface="ISOCPEUR" panose="020B0604020202020204" pitchFamily="34" charset="0"/>
              </a:rPr>
              <a:t>Анализ и обоснование предлагаемой схемы транспортного обслуживания проектируемого объекта.</a:t>
            </a:r>
          </a:p>
          <a:p>
            <a:pPr algn="l"/>
            <a:endParaRPr lang="ru-RU" sz="800" dirty="0">
              <a:latin typeface="ISOCPEUR" panose="020B0604020202020204" pitchFamily="34" charset="0"/>
            </a:endParaRPr>
          </a:p>
          <a:p>
            <a:pPr algn="l"/>
            <a:r>
              <a:rPr lang="ru-RU" sz="800" b="1" i="0" u="none" strike="noStrike" baseline="0" dirty="0">
                <a:latin typeface="ISOCPEUR" panose="020B0604020202020204" pitchFamily="34" charset="0"/>
              </a:rPr>
              <a:t>При рассмотрении возможности размещения выделены 2 участка: </a:t>
            </a:r>
            <a:r>
              <a:rPr lang="ru-RU" sz="800" b="0" i="0" u="none" strike="noStrike" baseline="0" dirty="0">
                <a:latin typeface="ISOCPEUR" panose="020B0604020202020204" pitchFamily="34" charset="0"/>
              </a:rPr>
              <a:t>Участок 1: существующая диспетчерская станция </a:t>
            </a:r>
            <a:r>
              <a:rPr lang="ru-RU" sz="800" b="0" i="0" u="none" strike="noStrike" baseline="0" dirty="0" err="1">
                <a:latin typeface="ISOCPEUR" panose="020B0604020202020204" pitchFamily="34" charset="0"/>
              </a:rPr>
              <a:t>Карастояновой</a:t>
            </a:r>
            <a:r>
              <a:rPr lang="ru-RU" sz="800" b="0" i="0" u="none" strike="noStrike" baseline="0" dirty="0">
                <a:latin typeface="ISOCPEUR" panose="020B0604020202020204" pitchFamily="34" charset="0"/>
              </a:rPr>
              <a:t> ;</a:t>
            </a:r>
          </a:p>
          <a:p>
            <a:pPr algn="l"/>
            <a:r>
              <a:rPr lang="ru-RU" sz="800" b="0" i="0" u="none" strike="noStrike" baseline="0" dirty="0">
                <a:latin typeface="ISOCPEUR" panose="020B0604020202020204" pitchFamily="34" charset="0"/>
              </a:rPr>
              <a:t>У</a:t>
            </a:r>
            <a:r>
              <a:rPr lang="ru-RU" sz="800" dirty="0">
                <a:latin typeface="ISOCPEUR" panose="020B0604020202020204" pitchFamily="34" charset="0"/>
              </a:rPr>
              <a:t>часток</a:t>
            </a:r>
            <a:r>
              <a:rPr lang="ru-RU" sz="800" b="0" i="0" u="none" strike="noStrike" baseline="0" dirty="0">
                <a:latin typeface="ISOCPEUR" panose="020B0604020202020204" pitchFamily="34" charset="0"/>
              </a:rPr>
              <a:t> 2: проектируемое здание специализированного транспорта  </a:t>
            </a:r>
            <a:r>
              <a:rPr lang="ru-RU" sz="800" dirty="0">
                <a:latin typeface="ISOCPEUR" panose="020B0604020202020204" pitchFamily="34" charset="0"/>
              </a:rPr>
              <a:t>Кульман</a:t>
            </a:r>
            <a:r>
              <a:rPr lang="ru-RU" sz="800" b="0" i="0" u="none" strike="noStrike" baseline="0" dirty="0">
                <a:latin typeface="ISOCPEUR" panose="020B0604020202020204" pitchFamily="34" charset="0"/>
              </a:rPr>
              <a:t>.</a:t>
            </a:r>
            <a:endParaRPr lang="en-US" sz="800" b="0" i="0" u="none" strike="noStrike" baseline="0" dirty="0">
              <a:latin typeface="ISOCPEUR" panose="020B0604020202020204" pitchFamily="34" charset="0"/>
            </a:endParaRPr>
          </a:p>
          <a:p>
            <a:pPr algn="l"/>
            <a:endParaRPr lang="en-US" sz="800" b="0" i="0" u="none" strike="noStrike" baseline="0" dirty="0">
              <a:latin typeface="ISOCPEUR" panose="020B060402020202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C907C8C-2727-2C42-5B25-45BDC9E19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942975"/>
            <a:ext cx="3695700" cy="4757065"/>
          </a:xfrm>
          <a:prstGeom prst="rect">
            <a:avLst/>
          </a:prstGeom>
        </p:spPr>
      </p:pic>
      <p:pic>
        <p:nvPicPr>
          <p:cNvPr id="4" name="16.10.2025 10.57">
            <a:hlinkClick r:id="" action="ppaction://media"/>
            <a:extLst>
              <a:ext uri="{FF2B5EF4-FFF2-40B4-BE49-F238E27FC236}">
                <a16:creationId xmlns:a16="http://schemas.microsoft.com/office/drawing/2014/main" id="{F257A83E-DFBF-6B19-4DFD-5CECE96DA7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34931" y="59891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67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6816">
        <p159:morph option="byObject"/>
      </p:transition>
    </mc:Choice>
    <mc:Fallback xmlns="">
      <p:transition spd="slow" advTm="368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F53BAC-97AA-441E-BAEF-7894FE530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080" y="0"/>
            <a:ext cx="9121140" cy="470019"/>
          </a:xfrm>
        </p:spPr>
        <p:txBody>
          <a:bodyPr>
            <a:noAutofit/>
          </a:bodyPr>
          <a:lstStyle/>
          <a:p>
            <a:pPr algn="ctr"/>
            <a:r>
              <a:rPr lang="ru-RU" sz="2400" b="0" i="0" u="none" strike="noStrike" baseline="0" dirty="0">
                <a:latin typeface="Times New Roman" panose="02020603050405020304" pitchFamily="18" charset="0"/>
              </a:rPr>
              <a:t>Транспортные потоки.</a:t>
            </a:r>
            <a:br>
              <a:rPr lang="ru-RU" sz="2400" b="0" i="0" u="none" strike="noStrike" baseline="0" dirty="0">
                <a:latin typeface="Times New Roman" panose="02020603050405020304" pitchFamily="18" charset="0"/>
              </a:rPr>
            </a:br>
            <a:endParaRPr lang="ru-RU" sz="2400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E8DDD7AC-B103-4748-B97F-5B92A84B2C32}"/>
              </a:ext>
            </a:extLst>
          </p:cNvPr>
          <p:cNvSpPr txBox="1">
            <a:spLocks/>
          </p:cNvSpPr>
          <p:nvPr/>
        </p:nvSpPr>
        <p:spPr>
          <a:xfrm>
            <a:off x="1065448" y="657226"/>
            <a:ext cx="10331792" cy="57626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0" i="0" u="none" strike="noStrike" baseline="0" dirty="0">
                <a:latin typeface="Times New Roman" panose="02020603050405020304" pitchFamily="18" charset="0"/>
              </a:rPr>
              <a:t>    В связи со строительством «Экспериментального многофункционального комплекса «Северный Берег» в </a:t>
            </a:r>
            <a:r>
              <a:rPr lang="ru-RU" sz="1800" b="0" i="0" u="none" strike="noStrike" baseline="0" dirty="0" err="1">
                <a:latin typeface="Times New Roman" panose="02020603050405020304" pitchFamily="18" charset="0"/>
              </a:rPr>
              <a:t>г.Минске</a:t>
            </a:r>
            <a:r>
              <a:rPr lang="ru-RU" sz="1800" b="0" i="0" u="none" strike="noStrike" baseline="0" dirty="0">
                <a:latin typeface="Times New Roman" panose="02020603050405020304" pitchFamily="18" charset="0"/>
              </a:rPr>
              <a:t> возникла необходимость продления  ул. </a:t>
            </a:r>
            <a:r>
              <a:rPr lang="ru-RU" sz="1800" b="0" i="0" u="none" strike="noStrike" baseline="0" dirty="0" err="1">
                <a:latin typeface="Times New Roman" panose="02020603050405020304" pitchFamily="18" charset="0"/>
              </a:rPr>
              <a:t>Карастояновой</a:t>
            </a:r>
            <a:r>
              <a:rPr lang="ru-RU" sz="1800" b="0" i="0" u="none" strike="noStrike" baseline="0" dirty="0">
                <a:latin typeface="Times New Roman" panose="02020603050405020304" pitchFamily="18" charset="0"/>
              </a:rPr>
              <a:t>  в направлении МКАД . </a:t>
            </a:r>
          </a:p>
          <a:p>
            <a:pPr algn="l"/>
            <a:r>
              <a:rPr lang="ru-RU" sz="1800" b="0" i="0" u="none" strike="noStrike" baseline="0" dirty="0">
                <a:latin typeface="Times New Roman" panose="02020603050405020304" pitchFamily="18" charset="0"/>
              </a:rPr>
              <a:t>    Реконструкция ул. </a:t>
            </a:r>
            <a:r>
              <a:rPr lang="ru-RU" sz="1800" b="0" i="0" u="none" strike="noStrike" baseline="0" dirty="0" err="1">
                <a:latin typeface="Times New Roman" panose="02020603050405020304" pitchFamily="18" charset="0"/>
              </a:rPr>
              <a:t>Карастояновой</a:t>
            </a:r>
            <a:r>
              <a:rPr lang="ru-RU" sz="1800" b="0" i="0" u="none" strike="noStrike" baseline="0" dirty="0">
                <a:latin typeface="Times New Roman" panose="02020603050405020304" pitchFamily="18" charset="0"/>
              </a:rPr>
              <a:t> повлекла за собой необходимость сноса диспетчерской станции «</a:t>
            </a:r>
            <a:r>
              <a:rPr lang="ru-RU" sz="1800" b="0" i="0" u="none" strike="noStrike" baseline="0" dirty="0" err="1">
                <a:latin typeface="Times New Roman" panose="02020603050405020304" pitchFamily="18" charset="0"/>
              </a:rPr>
              <a:t>Карастояновой</a:t>
            </a:r>
            <a:r>
              <a:rPr lang="ru-RU" sz="1800" b="0" i="0" u="none" strike="noStrike" baseline="0" dirty="0">
                <a:latin typeface="Times New Roman" panose="02020603050405020304" pitchFamily="18" charset="0"/>
              </a:rPr>
              <a:t>». Для транспортного обеспечения предлагается возведение здания специализированного транспорта на площадке в районе пересечения улиц Кропоткина, </a:t>
            </a:r>
            <a:r>
              <a:rPr lang="ru-RU" sz="1800" b="0" i="0" u="none" strike="noStrike" baseline="0" dirty="0" err="1">
                <a:latin typeface="Times New Roman" panose="02020603050405020304" pitchFamily="18" charset="0"/>
              </a:rPr>
              <a:t>Карастояновой</a:t>
            </a:r>
            <a:r>
              <a:rPr lang="ru-RU" sz="1800" b="0" i="0" u="none" strike="noStrike" baseline="0" dirty="0">
                <a:latin typeface="Times New Roman" panose="02020603050405020304" pitchFamily="18" charset="0"/>
              </a:rPr>
              <a:t> и Кульман с реконструкцией прилегающей </a:t>
            </a:r>
            <a:r>
              <a:rPr lang="ru-RU" sz="1800" b="0" i="0" u="none" strike="noStrike" baseline="0" dirty="0" err="1">
                <a:latin typeface="Times New Roman" panose="02020603050405020304" pitchFamily="18" charset="0"/>
              </a:rPr>
              <a:t>транспотрной</a:t>
            </a:r>
            <a:r>
              <a:rPr lang="ru-RU" sz="1800" b="0" i="0" u="none" strike="noStrike" baseline="0" dirty="0">
                <a:latin typeface="Times New Roman" panose="02020603050405020304" pitchFamily="18" charset="0"/>
              </a:rPr>
              <a:t> инфраструктуры</a:t>
            </a:r>
            <a:endParaRPr lang="en-US" sz="1600" b="0" i="0" u="none" strike="noStrike" baseline="0" dirty="0">
              <a:latin typeface="Times New Roman" panose="02020603050405020304" pitchFamily="18" charset="0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C33FC11A-4C98-42F2-9ACD-27B9B836DFCB}"/>
              </a:ext>
            </a:extLst>
          </p:cNvPr>
          <p:cNvSpPr txBox="1">
            <a:spLocks/>
          </p:cNvSpPr>
          <p:nvPr/>
        </p:nvSpPr>
        <p:spPr>
          <a:xfrm>
            <a:off x="1507187" y="4947141"/>
            <a:ext cx="2791349" cy="8848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600" b="0" i="0" u="none" strike="noStrike" baseline="0" dirty="0">
              <a:latin typeface="Times New Roman" panose="02020603050405020304" pitchFamily="18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F70B31C9-174E-4265-97AE-611B3846139B}"/>
              </a:ext>
            </a:extLst>
          </p:cNvPr>
          <p:cNvSpPr txBox="1">
            <a:spLocks/>
          </p:cNvSpPr>
          <p:nvPr/>
        </p:nvSpPr>
        <p:spPr>
          <a:xfrm>
            <a:off x="11395436" y="171895"/>
            <a:ext cx="794760" cy="65802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800" i="1" dirty="0">
                <a:effectLst/>
                <a:latin typeface="ISOCPEUR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связи со строительством «Экспериментального многофункционального комплекса «Северный Берег» в </a:t>
            </a:r>
            <a:r>
              <a:rPr lang="ru-RU" sz="800" i="1" dirty="0" err="1">
                <a:effectLst/>
                <a:latin typeface="ISOCPEUR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г.Минске</a:t>
            </a:r>
            <a:r>
              <a:rPr lang="ru-RU" sz="800" i="1" dirty="0">
                <a:effectLst/>
                <a:latin typeface="ISOCPEUR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возникла необходимость продления  ул. </a:t>
            </a:r>
            <a:r>
              <a:rPr lang="ru-RU" sz="800" i="1" dirty="0" err="1">
                <a:effectLst/>
                <a:latin typeface="ISOCPEUR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Карастоновой</a:t>
            </a:r>
            <a:r>
              <a:rPr lang="ru-RU" sz="800" i="1" dirty="0">
                <a:effectLst/>
                <a:latin typeface="ISOCPEUR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в направлении МКАД . </a:t>
            </a:r>
          </a:p>
          <a:p>
            <a:pPr algn="l"/>
            <a:r>
              <a:rPr lang="ru-RU" sz="800" i="1" dirty="0">
                <a:effectLst/>
                <a:latin typeface="ISOCPEUR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Реконструкция ул. </a:t>
            </a:r>
            <a:r>
              <a:rPr lang="ru-RU" sz="800" i="1" dirty="0" err="1">
                <a:effectLst/>
                <a:latin typeface="ISOCPEUR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Карастояновой</a:t>
            </a:r>
            <a:r>
              <a:rPr lang="ru-RU" sz="800" i="1" dirty="0">
                <a:effectLst/>
                <a:latin typeface="ISOCPEUR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повлекла за собой необходимость сноса диспетчерской станции «</a:t>
            </a:r>
            <a:r>
              <a:rPr lang="ru-RU" sz="800" i="1" dirty="0" err="1">
                <a:effectLst/>
                <a:latin typeface="ISOCPEUR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Карастояновой</a:t>
            </a:r>
            <a:r>
              <a:rPr lang="ru-RU" sz="800" i="1" dirty="0">
                <a:effectLst/>
                <a:latin typeface="ISOCPEUR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 Для транспортного обеспечения предлагается возведение здания специализированного транспорта на площадке в районе пересечения улиц Кропоткина, </a:t>
            </a:r>
            <a:r>
              <a:rPr lang="ru-RU" sz="800" i="1" dirty="0" err="1">
                <a:effectLst/>
                <a:latin typeface="ISOCPEUR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Карастояновой</a:t>
            </a:r>
            <a:r>
              <a:rPr lang="ru-RU" sz="800" i="1" dirty="0">
                <a:effectLst/>
                <a:latin typeface="ISOCPEUR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Кульман с реконструкцией прилегающей </a:t>
            </a:r>
            <a:r>
              <a:rPr lang="ru-RU" sz="800" i="1" dirty="0" err="1">
                <a:effectLst/>
                <a:latin typeface="ISOCPEUR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транспотрной</a:t>
            </a:r>
            <a:r>
              <a:rPr lang="ru-RU" sz="800" i="1" dirty="0">
                <a:effectLst/>
                <a:latin typeface="ISOCPEUR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инфраструктуры</a:t>
            </a:r>
            <a:r>
              <a:rPr lang="ru-RU" sz="800" b="0" i="0" u="none" strike="noStrike" baseline="0" dirty="0">
                <a:latin typeface="ISOCPEUR" panose="020B0604020202020204" pitchFamily="34" charset="0"/>
              </a:rPr>
              <a:t>.</a:t>
            </a:r>
            <a:endParaRPr lang="en-US" sz="800" b="0" i="0" u="none" strike="noStrike" baseline="0" dirty="0">
              <a:latin typeface="ISOCPEUR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408C45-DE7D-035C-6637-5237C7677F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709987" y="1828800"/>
            <a:ext cx="4543425" cy="5514975"/>
          </a:xfrm>
          <a:prstGeom prst="rect">
            <a:avLst/>
          </a:prstGeom>
        </p:spPr>
      </p:pic>
      <p:pic>
        <p:nvPicPr>
          <p:cNvPr id="8" name="ЛИСТ3">
            <a:hlinkClick r:id="" action="ppaction://media"/>
            <a:extLst>
              <a:ext uri="{FF2B5EF4-FFF2-40B4-BE49-F238E27FC236}">
                <a16:creationId xmlns:a16="http://schemas.microsoft.com/office/drawing/2014/main" id="{0753F106-B2DB-8000-2015-8CDECD3576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16.10.2025 10.58">
            <a:hlinkClick r:id="" action="ppaction://media"/>
            <a:extLst>
              <a:ext uri="{FF2B5EF4-FFF2-40B4-BE49-F238E27FC236}">
                <a16:creationId xmlns:a16="http://schemas.microsoft.com/office/drawing/2014/main" id="{5D0FD519-1FDF-A64A-02A9-7395DDE6B7A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6612" y="60337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024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4560">
        <p159:morph option="byObject"/>
      </p:transition>
    </mc:Choice>
    <mc:Fallback xmlns="">
      <p:transition spd="slow" advTm="345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0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0EA212A-D458-4244-B36F-A27D1AEAC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7358" y="111868"/>
            <a:ext cx="6508299" cy="1309933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</a:rPr>
              <a:t>Схема размещения объекта</a:t>
            </a:r>
            <a:r>
              <a:rPr lang="ru-RU" sz="2400" b="0" i="0" u="none" strike="noStrike" baseline="0" dirty="0">
                <a:latin typeface="Times New Roman" panose="02020603050405020304" pitchFamily="18" charset="0"/>
              </a:rPr>
              <a:t>.</a:t>
            </a:r>
            <a:br>
              <a:rPr lang="ru-RU" sz="2400" b="0" i="0" u="none" strike="noStrike" baseline="0" dirty="0">
                <a:latin typeface="Times New Roman" panose="02020603050405020304" pitchFamily="18" charset="0"/>
              </a:rPr>
            </a:br>
            <a:endParaRPr lang="ru-RU" sz="2400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769412B-D6A7-4BE7-8664-FF54F354717F}"/>
              </a:ext>
            </a:extLst>
          </p:cNvPr>
          <p:cNvSpPr txBox="1">
            <a:spLocks/>
          </p:cNvSpPr>
          <p:nvPr/>
        </p:nvSpPr>
        <p:spPr>
          <a:xfrm>
            <a:off x="11177899" y="0"/>
            <a:ext cx="980763" cy="674739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800" i="1" dirty="0">
                <a:latin typeface="ISOCPEUR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Проектом предусмотрено возведение специализированного транспорта с инженерными коммуникациями, реконструкция прилегающих улиц и объектов благоустройства.</a:t>
            </a:r>
          </a:p>
          <a:p>
            <a:pPr algn="l"/>
            <a:r>
              <a:rPr lang="ru-RU" sz="800" i="1" dirty="0">
                <a:latin typeface="ISOCPEUR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Работами предусматривается</a:t>
            </a:r>
            <a:r>
              <a:rPr lang="en-US" sz="800" i="1" dirty="0">
                <a:latin typeface="ISOCPEUR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800" i="1" dirty="0">
                <a:latin typeface="ISOCPEUR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переустройство существующей разворотной площадки для пассажирского </a:t>
            </a:r>
            <a:r>
              <a:rPr lang="ru-RU" sz="800" i="1" dirty="0" err="1">
                <a:latin typeface="ISOCPEUR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транспарта</a:t>
            </a:r>
            <a:r>
              <a:rPr lang="ru-RU" sz="800" i="1" dirty="0">
                <a:latin typeface="ISOCPEUR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l"/>
            <a:r>
              <a:rPr lang="ru-RU" sz="800" i="1" dirty="0">
                <a:latin typeface="ISOCPEUR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реконструкцию участка </a:t>
            </a:r>
            <a:r>
              <a:rPr lang="ru-RU" sz="800" i="1" dirty="0" err="1">
                <a:latin typeface="ISOCPEUR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ул.Кульман</a:t>
            </a:r>
            <a:r>
              <a:rPr lang="ru-RU" sz="800" i="1" dirty="0">
                <a:latin typeface="ISOCPEUR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от дома №31 до пересечения с </a:t>
            </a:r>
            <a:r>
              <a:rPr lang="ru-RU" sz="800" i="1" dirty="0" err="1">
                <a:latin typeface="ISOCPEUR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ул.Л.Карастояновой</a:t>
            </a:r>
            <a:r>
              <a:rPr lang="ru-RU" sz="800" i="1" dirty="0">
                <a:latin typeface="ISOCPEUR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l"/>
            <a:r>
              <a:rPr lang="ru-RU" sz="800" i="1" dirty="0">
                <a:latin typeface="ISOCPEUR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реконструкцию участка </a:t>
            </a:r>
            <a:r>
              <a:rPr lang="ru-RU" sz="800" i="1" dirty="0" err="1">
                <a:latin typeface="ISOCPEUR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ул.Карастояновой</a:t>
            </a:r>
            <a:r>
              <a:rPr lang="ru-RU" sz="800" i="1" dirty="0">
                <a:latin typeface="ISOCPEUR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от пересечения ул. Кульман до дома №5;</a:t>
            </a:r>
          </a:p>
          <a:p>
            <a:pPr algn="l"/>
            <a:r>
              <a:rPr lang="ru-RU" sz="800" i="1" dirty="0">
                <a:latin typeface="ISOCPEUR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переустройство существующих тротуаров и велодорожек, проездов.</a:t>
            </a:r>
          </a:p>
          <a:p>
            <a:pPr algn="l"/>
            <a:r>
              <a:rPr lang="ru-RU" sz="800" i="1" dirty="0">
                <a:latin typeface="ISOCPEUR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восстановление покрытий по трассе инженерных сетей;</a:t>
            </a:r>
          </a:p>
          <a:p>
            <a:pPr algn="l"/>
            <a:r>
              <a:rPr lang="ru-RU" sz="800" i="1" dirty="0">
                <a:latin typeface="ISOCPEUR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устройство ограничивающего пешеходного ограждения ДО-3;</a:t>
            </a:r>
          </a:p>
          <a:p>
            <a:pPr algn="l"/>
            <a:r>
              <a:rPr lang="ru-RU" sz="800" i="1" dirty="0">
                <a:latin typeface="ISOCPEUR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устройство и переустройство тротуаров;</a:t>
            </a:r>
          </a:p>
          <a:p>
            <a:pPr algn="l"/>
            <a:r>
              <a:rPr lang="ru-RU" sz="800" i="1" dirty="0">
                <a:latin typeface="ISOCPEUR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Устройство</a:t>
            </a:r>
            <a:r>
              <a:rPr lang="en-US" sz="800" i="1" dirty="0">
                <a:latin typeface="ISOCPEUR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" i="1" dirty="0">
                <a:latin typeface="ISOCPEUR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двух светофорных объектов (ПВУ).</a:t>
            </a:r>
          </a:p>
          <a:p>
            <a:pPr algn="l"/>
            <a:endParaRPr lang="ru-RU" sz="800" b="0" i="1" u="none" strike="noStrike" baseline="0" dirty="0">
              <a:latin typeface="ISOCPEUR" panose="020B060402020202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ru-RU" sz="800" b="0" i="1" u="none" strike="noStrike" baseline="0" dirty="0">
                <a:latin typeface="ISOCPEUR" panose="020B0604020202020204" pitchFamily="34" charset="0"/>
                <a:cs typeface="Times New Roman" panose="02020603050405020304" pitchFamily="18" charset="0"/>
              </a:rPr>
              <a:t>Въезд на территорию диспетчерской станции осуществляется с </a:t>
            </a:r>
            <a:r>
              <a:rPr lang="ru-RU" sz="800" b="0" i="1" u="none" strike="noStrike" baseline="0" dirty="0" err="1">
                <a:latin typeface="ISOCPEUR" panose="020B0604020202020204" pitchFamily="34" charset="0"/>
                <a:cs typeface="Times New Roman" panose="02020603050405020304" pitchFamily="18" charset="0"/>
              </a:rPr>
              <a:t>ул.Карастояновой</a:t>
            </a:r>
            <a:r>
              <a:rPr lang="ru-RU" sz="800" b="0" i="1" u="none" strike="noStrike" baseline="0" dirty="0">
                <a:latin typeface="ISOCPEUR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ru-RU" sz="800" i="1" dirty="0">
                <a:latin typeface="ISOCPEUR" panose="020B0604020202020204" pitchFamily="34" charset="0"/>
                <a:cs typeface="Times New Roman" panose="02020603050405020304" pitchFamily="18" charset="0"/>
              </a:rPr>
              <a:t>Выезд – через </a:t>
            </a:r>
            <a:r>
              <a:rPr lang="ru-RU" sz="800" i="1" dirty="0" err="1">
                <a:latin typeface="ISOCPEUR" panose="020B0604020202020204" pitchFamily="34" charset="0"/>
                <a:cs typeface="Times New Roman" panose="02020603050405020304" pitchFamily="18" charset="0"/>
              </a:rPr>
              <a:t>ул.Кульман</a:t>
            </a:r>
            <a:r>
              <a:rPr lang="ru-RU" sz="800" i="1" dirty="0">
                <a:latin typeface="ISOCPEUR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ru-RU" sz="800" b="0" i="1" u="none" strike="noStrike" baseline="0" dirty="0">
                <a:latin typeface="ISOCPEUR" panose="020B0604020202020204" pitchFamily="34" charset="0"/>
                <a:cs typeface="Times New Roman" panose="02020603050405020304" pitchFamily="18" charset="0"/>
              </a:rPr>
              <a:t>На площадке осуществляется отстой маршрутных транспортных средств. </a:t>
            </a:r>
            <a:endParaRPr lang="en-US" sz="800" b="0" i="0" u="none" strike="noStrike" baseline="0" dirty="0">
              <a:latin typeface="ISOCPEUR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02D2E36-8602-5DDC-AF20-C556EEBB5F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7358" y="640936"/>
            <a:ext cx="7103385" cy="5252962"/>
          </a:xfrm>
          <a:prstGeom prst="rect">
            <a:avLst/>
          </a:prstGeom>
        </p:spPr>
      </p:pic>
      <p:pic>
        <p:nvPicPr>
          <p:cNvPr id="2" name="16.10.2025 11.02">
            <a:hlinkClick r:id="" action="ppaction://media"/>
            <a:extLst>
              <a:ext uri="{FF2B5EF4-FFF2-40B4-BE49-F238E27FC236}">
                <a16:creationId xmlns:a16="http://schemas.microsoft.com/office/drawing/2014/main" id="{7AEC3163-1472-5094-E9F7-638604A0A3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3739" y="5921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06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1720">
        <p159:morph option="byObject"/>
      </p:transition>
    </mc:Choice>
    <mc:Fallback xmlns="">
      <p:transition spd="slow" advTm="517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F53BAC-97AA-441E-BAEF-7894FE530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00" y="0"/>
            <a:ext cx="6968815" cy="470019"/>
          </a:xfrm>
        </p:spPr>
        <p:txBody>
          <a:bodyPr>
            <a:noAutofit/>
          </a:bodyPr>
          <a:lstStyle/>
          <a:p>
            <a:r>
              <a:rPr lang="ru-RU" sz="2400" b="0" i="0" u="none" strike="noStrike" baseline="0" dirty="0">
                <a:latin typeface="Times New Roman" panose="02020603050405020304" pitchFamily="18" charset="0"/>
              </a:rPr>
              <a:t>Здание специализированного транспорта</a:t>
            </a:r>
            <a:endParaRPr lang="ru-RU" sz="2400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E8DDD7AC-B103-4748-B97F-5B92A84B2C32}"/>
              </a:ext>
            </a:extLst>
          </p:cNvPr>
          <p:cNvSpPr txBox="1">
            <a:spLocks/>
          </p:cNvSpPr>
          <p:nvPr/>
        </p:nvSpPr>
        <p:spPr>
          <a:xfrm>
            <a:off x="2183984" y="3284904"/>
            <a:ext cx="8002603" cy="5948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600" b="0" i="0" u="none" strike="noStrike" baseline="0" dirty="0">
              <a:latin typeface="Times New Roman" panose="02020603050405020304" pitchFamily="18" charset="0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C33FC11A-4C98-42F2-9ACD-27B9B836DFCB}"/>
              </a:ext>
            </a:extLst>
          </p:cNvPr>
          <p:cNvSpPr txBox="1">
            <a:spLocks/>
          </p:cNvSpPr>
          <p:nvPr/>
        </p:nvSpPr>
        <p:spPr>
          <a:xfrm>
            <a:off x="1507187" y="4947141"/>
            <a:ext cx="2791349" cy="8848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600" b="0" i="0" u="none" strike="noStrike" baseline="0" dirty="0">
              <a:latin typeface="Times New Roman" panose="02020603050405020304" pitchFamily="18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EBB76E3D-6F16-446C-82EB-6C59C75712E8}"/>
              </a:ext>
            </a:extLst>
          </p:cNvPr>
          <p:cNvSpPr txBox="1">
            <a:spLocks/>
          </p:cNvSpPr>
          <p:nvPr/>
        </p:nvSpPr>
        <p:spPr>
          <a:xfrm>
            <a:off x="11397240" y="162370"/>
            <a:ext cx="794760" cy="65802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800" b="0" i="0" u="none" strike="noStrike" baseline="0" dirty="0">
              <a:latin typeface="Times New Roman" panose="02020603050405020304" pitchFamily="18" charset="0"/>
            </a:endParaRPr>
          </a:p>
        </p:txBody>
      </p:sp>
      <p:pic>
        <p:nvPicPr>
          <p:cNvPr id="11" name="Рисунок 10" descr="Изображение выглядит как на открытом воздухе, небо, облако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365609-6FC4-3432-9DE0-98FC46FC6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325" y="416385"/>
            <a:ext cx="10320915" cy="558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70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1672">
        <p159:morph option="byObject"/>
      </p:transition>
    </mc:Choice>
    <mc:Fallback xmlns="">
      <p:transition spd="slow" advTm="51672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небо, на открытом воздухе, облако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911CC-BC02-F9E2-B6B3-E16148924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1139952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37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77F7D693-96AD-4D17-AF6E-E493FF352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7357" y="111868"/>
            <a:ext cx="8655297" cy="716807"/>
          </a:xfrm>
        </p:spPr>
        <p:txBody>
          <a:bodyPr>
            <a:noAutofit/>
          </a:bodyPr>
          <a:lstStyle/>
          <a:p>
            <a:pPr algn="ctr"/>
            <a:r>
              <a:rPr lang="ru-RU" sz="2400" b="0" i="0" u="none" strike="noStrike" baseline="0" dirty="0">
                <a:latin typeface="Times New Roman" panose="02020603050405020304" pitchFamily="18" charset="0"/>
              </a:rPr>
              <a:t>План проектируемой диспетчерской станции</a:t>
            </a:r>
            <a:endParaRPr lang="ru-RU" sz="2400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7D6A214-595A-4BAD-B929-D198F8D70200}"/>
              </a:ext>
            </a:extLst>
          </p:cNvPr>
          <p:cNvSpPr txBox="1">
            <a:spLocks/>
          </p:cNvSpPr>
          <p:nvPr/>
        </p:nvSpPr>
        <p:spPr>
          <a:xfrm>
            <a:off x="11397240" y="-6701"/>
            <a:ext cx="794760" cy="65802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600" b="0" i="0" u="none" strike="noStrike" baseline="0" dirty="0">
                <a:latin typeface="ISOCPEUR" panose="020B0604020202020204" pitchFamily="34" charset="0"/>
              </a:rPr>
              <a:t>Здание специализированного транспорта будет включать в себя следующий набор помещений</a:t>
            </a:r>
            <a:r>
              <a:rPr lang="en-US" sz="600" b="0" i="0" u="none" strike="noStrike" baseline="0" dirty="0">
                <a:latin typeface="ISOCPEUR" panose="020B0604020202020204" pitchFamily="34" charset="0"/>
              </a:rPr>
              <a:t>:</a:t>
            </a:r>
          </a:p>
          <a:p>
            <a:pPr algn="l"/>
            <a:r>
              <a:rPr lang="en-US" sz="600" dirty="0">
                <a:latin typeface="ISOCPEUR" panose="020B0604020202020204" pitchFamily="34" charset="0"/>
              </a:rPr>
              <a:t>-</a:t>
            </a:r>
            <a:r>
              <a:rPr lang="ru-RU" sz="600" dirty="0">
                <a:latin typeface="ISOCPEUR" panose="020B0604020202020204" pitchFamily="34" charset="0"/>
              </a:rPr>
              <a:t>зал ожидания на 30 мест</a:t>
            </a:r>
            <a:r>
              <a:rPr lang="en-US" sz="600" dirty="0">
                <a:latin typeface="ISOCPEUR" panose="020B0604020202020204" pitchFamily="34" charset="0"/>
              </a:rPr>
              <a:t>;</a:t>
            </a:r>
            <a:endParaRPr lang="ru-RU" sz="600" dirty="0">
              <a:latin typeface="ISOCPEUR" panose="020B0604020202020204" pitchFamily="34" charset="0"/>
            </a:endParaRPr>
          </a:p>
          <a:p>
            <a:pPr algn="l"/>
            <a:r>
              <a:rPr lang="ru-RU" sz="600" b="0" i="0" u="none" strike="noStrike" baseline="0" dirty="0">
                <a:latin typeface="ISOCPEUR" panose="020B0604020202020204" pitchFamily="34" charset="0"/>
              </a:rPr>
              <a:t>-билетные кассы</a:t>
            </a:r>
            <a:r>
              <a:rPr lang="en-US" sz="600" b="0" i="0" u="none" strike="noStrike" baseline="0" dirty="0">
                <a:latin typeface="ISOCPEUR" panose="020B0604020202020204" pitchFamily="34" charset="0"/>
              </a:rPr>
              <a:t>;</a:t>
            </a:r>
          </a:p>
          <a:p>
            <a:pPr algn="l"/>
            <a:r>
              <a:rPr lang="en-US" sz="600" dirty="0">
                <a:latin typeface="ISOCPEUR" panose="020B0604020202020204" pitchFamily="34" charset="0"/>
              </a:rPr>
              <a:t>-</a:t>
            </a:r>
            <a:r>
              <a:rPr lang="ru-RU" sz="600" dirty="0">
                <a:latin typeface="ISOCPEUR" panose="020B0604020202020204" pitchFamily="34" charset="0"/>
              </a:rPr>
              <a:t>санитарно-бытовые помещения</a:t>
            </a:r>
            <a:r>
              <a:rPr lang="en-US" sz="600" dirty="0">
                <a:latin typeface="ISOCPEUR" panose="020B0604020202020204" pitchFamily="34" charset="0"/>
              </a:rPr>
              <a:t>;</a:t>
            </a:r>
            <a:endParaRPr lang="ru-RU" sz="600" dirty="0">
              <a:latin typeface="ISOCPEUR" panose="020B0604020202020204" pitchFamily="34" charset="0"/>
            </a:endParaRPr>
          </a:p>
          <a:p>
            <a:pPr algn="l"/>
            <a:r>
              <a:rPr lang="ru-RU" sz="600" dirty="0">
                <a:latin typeface="ISOCPEUR" panose="020B0604020202020204" pitchFamily="34" charset="0"/>
              </a:rPr>
              <a:t>-камера хранения</a:t>
            </a:r>
            <a:r>
              <a:rPr lang="en-US" sz="600" dirty="0">
                <a:latin typeface="ISOCPEUR" panose="020B0604020202020204" pitchFamily="34" charset="0"/>
              </a:rPr>
              <a:t>;</a:t>
            </a:r>
            <a:endParaRPr lang="ru-RU" sz="600" dirty="0">
              <a:latin typeface="ISOCPEUR" panose="020B0604020202020204" pitchFamily="34" charset="0"/>
            </a:endParaRPr>
          </a:p>
          <a:p>
            <a:pPr algn="l"/>
            <a:r>
              <a:rPr lang="ru-RU" sz="600" dirty="0">
                <a:latin typeface="ISOCPEUR" panose="020B0604020202020204" pitchFamily="34" charset="0"/>
              </a:rPr>
              <a:t>-объект общественного питания на 20 мест</a:t>
            </a:r>
            <a:r>
              <a:rPr lang="en-US" sz="600" dirty="0">
                <a:latin typeface="ISOCPEUR" panose="020B0604020202020204" pitchFamily="34" charset="0"/>
              </a:rPr>
              <a:t>;</a:t>
            </a:r>
          </a:p>
          <a:p>
            <a:pPr algn="l"/>
            <a:r>
              <a:rPr lang="en-US" sz="600" dirty="0">
                <a:latin typeface="ISOCPEUR" panose="020B0604020202020204" pitchFamily="34" charset="0"/>
              </a:rPr>
              <a:t>-</a:t>
            </a:r>
            <a:r>
              <a:rPr lang="ru-RU" sz="600" dirty="0">
                <a:latin typeface="ISOCPEUR" panose="020B0604020202020204" pitchFamily="34" charset="0"/>
              </a:rPr>
              <a:t>помещения для водительского состава и обслуживающего персонала</a:t>
            </a:r>
            <a:r>
              <a:rPr lang="en-US" sz="600" dirty="0">
                <a:latin typeface="ISOCPEUR" panose="020B0604020202020204" pitchFamily="34" charset="0"/>
              </a:rPr>
              <a:t>;</a:t>
            </a:r>
            <a:endParaRPr lang="ru-RU" sz="600" dirty="0">
              <a:latin typeface="ISOCPEUR" panose="020B0604020202020204" pitchFamily="34" charset="0"/>
            </a:endParaRPr>
          </a:p>
          <a:p>
            <a:pPr algn="l"/>
            <a:r>
              <a:rPr lang="ru-RU" sz="600" dirty="0">
                <a:latin typeface="ISOCPEUR" panose="020B0604020202020204" pitchFamily="34" charset="0"/>
              </a:rPr>
              <a:t>- иные помещения (коридоры, тамбуры, вестибюли).</a:t>
            </a:r>
            <a:endParaRPr lang="ru-RU" sz="600" b="0" i="0" u="none" strike="noStrike" baseline="0" dirty="0">
              <a:latin typeface="ISOCPEUR" panose="020B0604020202020204" pitchFamily="34" charset="0"/>
            </a:endParaRPr>
          </a:p>
          <a:p>
            <a:pPr algn="l"/>
            <a:endParaRPr lang="en-US" sz="600" b="0" i="0" u="none" strike="noStrike" baseline="0" dirty="0">
              <a:latin typeface="ISOCPEUR" panose="020B0604020202020204" pitchFamily="34" charset="0"/>
            </a:endParaRPr>
          </a:p>
        </p:txBody>
      </p:sp>
      <p:pic>
        <p:nvPicPr>
          <p:cNvPr id="2" name="audio_convert_6703a4a564c20117025087">
            <a:hlinkClick r:id="" action="ppaction://media"/>
            <a:extLst>
              <a:ext uri="{FF2B5EF4-FFF2-40B4-BE49-F238E27FC236}">
                <a16:creationId xmlns:a16="http://schemas.microsoft.com/office/drawing/2014/main" id="{4C07EEA2-C214-4E65-9F6D-152985827D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29946" y="5914595"/>
            <a:ext cx="609600" cy="6096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385D83-5A23-06CD-0F2A-E7FEE695E4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3999" y="666750"/>
            <a:ext cx="8924925" cy="5981700"/>
          </a:xfrm>
          <a:prstGeom prst="rect">
            <a:avLst/>
          </a:prstGeom>
        </p:spPr>
      </p:pic>
      <p:pic>
        <p:nvPicPr>
          <p:cNvPr id="3" name="16.10.2025 11.03">
            <a:hlinkClick r:id="" action="ppaction://media"/>
            <a:extLst>
              <a:ext uri="{FF2B5EF4-FFF2-40B4-BE49-F238E27FC236}">
                <a16:creationId xmlns:a16="http://schemas.microsoft.com/office/drawing/2014/main" id="{7381CDC2-DE6E-B8AD-C130-532734C664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68001" y="6136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22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9096">
        <p159:morph option="byObject"/>
      </p:transition>
    </mc:Choice>
    <mc:Fallback xmlns="">
      <p:transition spd="slow" advTm="690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6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93A1E8-2002-4868-82C7-5D25CE0E0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1753" y="551461"/>
            <a:ext cx="7383287" cy="422538"/>
          </a:xfrm>
        </p:spPr>
        <p:txBody>
          <a:bodyPr>
            <a:noAutofit/>
          </a:bodyPr>
          <a:lstStyle/>
          <a:p>
            <a:pPr algn="ctr"/>
            <a:r>
              <a:rPr lang="ru-RU" sz="2400" b="0" i="1" u="none" strike="noStrike" baseline="0" dirty="0">
                <a:latin typeface="ISOCPEURItalic"/>
              </a:rPr>
              <a:t>Основные технико-экономические показатели проекта</a:t>
            </a:r>
            <a:endParaRPr lang="ru-RU" sz="2400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6679D9C-478C-4F2B-829E-C1B7D724A7D6}"/>
              </a:ext>
            </a:extLst>
          </p:cNvPr>
          <p:cNvSpPr txBox="1">
            <a:spLocks/>
          </p:cNvSpPr>
          <p:nvPr/>
        </p:nvSpPr>
        <p:spPr>
          <a:xfrm>
            <a:off x="11397240" y="162370"/>
            <a:ext cx="794760" cy="65802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700" b="0" i="1" u="none" strike="noStrike" baseline="0" dirty="0">
                <a:latin typeface="ISOCPEUR" panose="020B0604020202020204" pitchFamily="34" charset="0"/>
              </a:rPr>
              <a:t>Основные технико-экономические показатели представлены в таблице.</a:t>
            </a:r>
          </a:p>
          <a:p>
            <a:pPr algn="just">
              <a:lnSpc>
                <a:spcPct val="115000"/>
              </a:lnSpc>
            </a:pPr>
            <a:r>
              <a:rPr lang="ru-RU" sz="700" i="1" dirty="0">
                <a:effectLst/>
                <a:latin typeface="ISOCPEUR" panose="020B0604020202020204" pitchFamily="34" charset="0"/>
                <a:ea typeface="Times New Roman" panose="02020603050405020304" pitchFamily="18" charset="0"/>
              </a:rPr>
              <a:t>Проектные решения, на основании которых по объектам аналогам определена стоимость строительства объекта, приняты в соответствии с требованиями действующих ТНПА.</a:t>
            </a:r>
            <a:endParaRPr lang="ru-RU" sz="700" dirty="0">
              <a:effectLst/>
              <a:latin typeface="ISOCPEUR" panose="020B0604020202020204" pitchFamily="34" charset="0"/>
              <a:ea typeface="Times New Roman" panose="02020603050405020304" pitchFamily="18" charset="0"/>
            </a:endParaRPr>
          </a:p>
          <a:p>
            <a:r>
              <a:rPr lang="ru-RU" sz="700" i="1" dirty="0">
                <a:effectLst/>
                <a:latin typeface="ISOCPEUR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Ввиду </a:t>
            </a:r>
            <a:r>
              <a:rPr lang="ru-RU" sz="700" i="1" dirty="0">
                <a:latin typeface="ISOCPEUR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улучшения транспортной доступности</a:t>
            </a:r>
            <a:r>
              <a:rPr lang="ru-RU" sz="700" i="1" dirty="0">
                <a:effectLst/>
                <a:latin typeface="ISOCPEUR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а также значительных нормативных сроков службы возводимых сооружений – 5</a:t>
            </a:r>
            <a:r>
              <a:rPr lang="ru-RU" sz="700" i="1" dirty="0">
                <a:latin typeface="ISOCPEUR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700" i="1" dirty="0">
                <a:effectLst/>
                <a:latin typeface="ISOCPEUR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лет для здания, рекомендуется принятие решения о дальнейшей реализации проекта. Однако, анализ предпроектной документации и рассмотрение вопроса о возможности реализации проекта с учётом всего массива факторов, влияющих на реализацию объекта, остаётся за Заказчиком.</a:t>
            </a:r>
          </a:p>
          <a:p>
            <a:endParaRPr lang="ru-RU" sz="700" b="0" i="1" u="none" strike="noStrike" baseline="0" dirty="0">
              <a:latin typeface="ISOCPEUR" panose="020B0604020202020204" pitchFamily="34" charset="0"/>
              <a:cs typeface="Times New Roman" panose="02020603050405020304" pitchFamily="18" charset="0"/>
            </a:endParaRPr>
          </a:p>
          <a:p>
            <a:r>
              <a:rPr lang="ru-RU" sz="700" i="1" dirty="0">
                <a:latin typeface="ISOCPEUR" panose="020B0604020202020204" pitchFamily="34" charset="0"/>
                <a:cs typeface="Times New Roman" panose="02020603050405020304" pitchFamily="18" charset="0"/>
              </a:rPr>
              <a:t>Спасибо за внимание!</a:t>
            </a:r>
            <a:endParaRPr lang="ru-RU" sz="700" b="0" i="1" u="none" strike="noStrike" baseline="0" dirty="0">
              <a:latin typeface="ISOCPEUR" panose="020B0604020202020204" pitchFamily="34" charset="0"/>
            </a:endParaRPr>
          </a:p>
          <a:p>
            <a:pPr algn="l"/>
            <a:endParaRPr lang="en-US" sz="700" b="0" i="0" u="none" strike="noStrike" baseline="0" dirty="0">
              <a:latin typeface="ISOCPEUR" panose="020B0604020202020204" pitchFamily="34" charset="0"/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7072D439-9F70-01DA-F7F7-BD3BCC5E8E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0779116"/>
              </p:ext>
            </p:extLst>
          </p:nvPr>
        </p:nvGraphicFramePr>
        <p:xfrm>
          <a:off x="2609851" y="1666875"/>
          <a:ext cx="7177245" cy="4757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2788">
                  <a:extLst>
                    <a:ext uri="{9D8B030D-6E8A-4147-A177-3AD203B41FA5}">
                      <a16:colId xmlns:a16="http://schemas.microsoft.com/office/drawing/2014/main" val="4291127090"/>
                    </a:ext>
                  </a:extLst>
                </a:gridCol>
                <a:gridCol w="1007140">
                  <a:extLst>
                    <a:ext uri="{9D8B030D-6E8A-4147-A177-3AD203B41FA5}">
                      <a16:colId xmlns:a16="http://schemas.microsoft.com/office/drawing/2014/main" val="2407593914"/>
                    </a:ext>
                  </a:extLst>
                </a:gridCol>
                <a:gridCol w="1167317">
                  <a:extLst>
                    <a:ext uri="{9D8B030D-6E8A-4147-A177-3AD203B41FA5}">
                      <a16:colId xmlns:a16="http://schemas.microsoft.com/office/drawing/2014/main" val="1400020424"/>
                    </a:ext>
                  </a:extLst>
                </a:gridCol>
              </a:tblGrid>
              <a:tr h="559651">
                <a:tc>
                  <a:txBody>
                    <a:bodyPr/>
                    <a:lstStyle/>
                    <a:p>
                      <a:pPr marL="180340"/>
                      <a:r>
                        <a:rPr lang="ru-RU" sz="1400">
                          <a:effectLst/>
                        </a:rPr>
                        <a:t>Наименование показателей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/>
                      <a:r>
                        <a:rPr lang="ru-RU" sz="1400">
                          <a:effectLst/>
                        </a:rPr>
                        <a:t>Ед. изм.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0340"/>
                      <a:r>
                        <a:rPr lang="ru-RU" sz="1400">
                          <a:effectLst/>
                        </a:rPr>
                        <a:t>Кол.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87202934"/>
                  </a:ext>
                </a:extLst>
              </a:tr>
              <a:tr h="279825">
                <a:tc>
                  <a:txBody>
                    <a:bodyPr/>
                    <a:lstStyle/>
                    <a:p>
                      <a:pPr marL="180340"/>
                      <a:r>
                        <a:rPr lang="ru-RU" sz="1400">
                          <a:effectLst/>
                        </a:rPr>
                        <a:t>Площадь территории в границах работ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/>
                      <a:r>
                        <a:rPr lang="ru-RU" sz="1400">
                          <a:effectLst/>
                        </a:rPr>
                        <a:t>га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/>
                      <a:r>
                        <a:rPr lang="ru-RU" sz="1400">
                          <a:effectLst/>
                        </a:rPr>
                        <a:t>5.2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8584307"/>
                  </a:ext>
                </a:extLst>
              </a:tr>
              <a:tr h="279825">
                <a:tc>
                  <a:txBody>
                    <a:bodyPr/>
                    <a:lstStyle/>
                    <a:p>
                      <a:pPr marL="180340"/>
                      <a:r>
                        <a:rPr lang="ru-RU" sz="1400">
                          <a:effectLst/>
                        </a:rPr>
                        <a:t>Площадь застройки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/>
                      <a:r>
                        <a:rPr lang="ru-RU" sz="1400">
                          <a:effectLst/>
                        </a:rPr>
                        <a:t>м²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/>
                      <a:r>
                        <a:rPr lang="ru-RU" sz="1400">
                          <a:effectLst/>
                        </a:rPr>
                        <a:t>370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07510352"/>
                  </a:ext>
                </a:extLst>
              </a:tr>
              <a:tr h="279825">
                <a:tc>
                  <a:txBody>
                    <a:bodyPr/>
                    <a:lstStyle/>
                    <a:p>
                      <a:pPr marL="180340"/>
                      <a:r>
                        <a:rPr lang="ru-RU" sz="1400">
                          <a:effectLst/>
                        </a:rPr>
                        <a:t>Плотность застройки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/>
                      <a:r>
                        <a:rPr lang="ru-RU" sz="1400">
                          <a:effectLst/>
                        </a:rPr>
                        <a:t>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/>
                      <a:r>
                        <a:rPr lang="ru-RU" sz="1400">
                          <a:effectLst/>
                        </a:rPr>
                        <a:t>0.7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34722716"/>
                  </a:ext>
                </a:extLst>
              </a:tr>
              <a:tr h="279825">
                <a:tc>
                  <a:txBody>
                    <a:bodyPr/>
                    <a:lstStyle/>
                    <a:p>
                      <a:pPr marL="180340"/>
                      <a:r>
                        <a:rPr lang="ru-RU" sz="1400">
                          <a:effectLst/>
                        </a:rPr>
                        <a:t>Площадь покрытий, в т.ч.: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/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/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3934023"/>
                  </a:ext>
                </a:extLst>
              </a:tr>
              <a:tr h="559651">
                <a:tc>
                  <a:txBody>
                    <a:bodyPr/>
                    <a:lstStyle/>
                    <a:p>
                      <a:pPr marL="180340"/>
                      <a:r>
                        <a:rPr lang="ru-RU" sz="1400">
                          <a:effectLst/>
                        </a:rPr>
                        <a:t>- устройство покрытий из асфальтобетона ул.Карастояновой (Б4)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/>
                      <a:r>
                        <a:rPr lang="ru-RU" sz="1400">
                          <a:effectLst/>
                        </a:rPr>
                        <a:t>км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/>
                      <a:r>
                        <a:rPr lang="ru-RU" sz="1400">
                          <a:effectLst/>
                        </a:rPr>
                        <a:t>0,307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058153"/>
                  </a:ext>
                </a:extLst>
              </a:tr>
              <a:tr h="559651">
                <a:tc>
                  <a:txBody>
                    <a:bodyPr/>
                    <a:lstStyle/>
                    <a:p>
                      <a:pPr marL="180340"/>
                      <a:r>
                        <a:rPr lang="ru-RU" sz="1400">
                          <a:effectLst/>
                        </a:rPr>
                        <a:t>- устройство покрытий из асфальтобетона    ул.Кульман (Ж4)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/>
                      <a:r>
                        <a:rPr lang="ru-RU" sz="1400">
                          <a:effectLst/>
                        </a:rPr>
                        <a:t>км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/>
                      <a:r>
                        <a:rPr lang="ru-RU" sz="1400">
                          <a:effectLst/>
                        </a:rPr>
                        <a:t>0,307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8544585"/>
                  </a:ext>
                </a:extLst>
              </a:tr>
              <a:tr h="279825">
                <a:tc>
                  <a:txBody>
                    <a:bodyPr/>
                    <a:lstStyle/>
                    <a:p>
                      <a:pPr marL="180340"/>
                      <a:r>
                        <a:rPr lang="ru-RU" sz="1400">
                          <a:effectLst/>
                        </a:rPr>
                        <a:t>- устройство покрытий из тротуарной плитки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/>
                      <a:r>
                        <a:rPr lang="ru-RU" sz="1400">
                          <a:effectLst/>
                        </a:rPr>
                        <a:t>м²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/>
                      <a:r>
                        <a:rPr lang="ru-RU" sz="1400">
                          <a:effectLst/>
                        </a:rPr>
                        <a:t>4960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92785832"/>
                  </a:ext>
                </a:extLst>
              </a:tr>
              <a:tr h="279825">
                <a:tc>
                  <a:txBody>
                    <a:bodyPr/>
                    <a:lstStyle/>
                    <a:p>
                      <a:pPr marL="180340"/>
                      <a:r>
                        <a:rPr lang="ru-RU" sz="1400">
                          <a:effectLst/>
                        </a:rPr>
                        <a:t>Площадь озеленения (газон)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/>
                      <a:r>
                        <a:rPr lang="ru-RU" sz="1400">
                          <a:effectLst/>
                        </a:rPr>
                        <a:t>м²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/>
                      <a:r>
                        <a:rPr lang="ru-RU" sz="1400">
                          <a:effectLst/>
                        </a:rPr>
                        <a:t>42000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295161"/>
                  </a:ext>
                </a:extLst>
              </a:tr>
              <a:tr h="559651">
                <a:tc>
                  <a:txBody>
                    <a:bodyPr/>
                    <a:lstStyle/>
                    <a:p>
                      <a:pPr marL="180340"/>
                      <a:r>
                        <a:rPr lang="ru-RU" sz="1400">
                          <a:effectLst/>
                        </a:rPr>
                        <a:t>Общие затраты на реализацию объекта строительства (ориентировочная)*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/>
                      <a:r>
                        <a:rPr lang="ru-RU" sz="1400">
                          <a:effectLst/>
                        </a:rPr>
                        <a:t>тыс.руб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/>
                      <a:r>
                        <a:rPr lang="ru-RU" sz="1400">
                          <a:effectLst/>
                        </a:rPr>
                        <a:t>18150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16271908"/>
                  </a:ext>
                </a:extLst>
              </a:tr>
              <a:tr h="279825">
                <a:tc>
                  <a:txBody>
                    <a:bodyPr/>
                    <a:lstStyle/>
                    <a:p>
                      <a:pPr marL="180340"/>
                      <a:r>
                        <a:rPr lang="ru-RU" sz="1400">
                          <a:effectLst/>
                        </a:rPr>
                        <a:t>Продолжительность строительства**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/>
                      <a:r>
                        <a:rPr lang="ru-RU" sz="1400">
                          <a:effectLst/>
                        </a:rPr>
                        <a:t>мес.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/>
                      <a:r>
                        <a:rPr lang="ru-RU" sz="1400">
                          <a:effectLst/>
                        </a:rPr>
                        <a:t>20,0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7209009"/>
                  </a:ext>
                </a:extLst>
              </a:tr>
              <a:tr h="559651">
                <a:tc>
                  <a:txBody>
                    <a:bodyPr/>
                    <a:lstStyle/>
                    <a:p>
                      <a:pPr marL="180340"/>
                      <a:r>
                        <a:rPr lang="ru-RU" sz="1400">
                          <a:effectLst/>
                        </a:rPr>
                        <a:t>Продолжительность разработки проектной документации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/>
                      <a:r>
                        <a:rPr lang="ru-RU" sz="1400">
                          <a:effectLst/>
                        </a:rPr>
                        <a:t>мес.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/>
                      <a:r>
                        <a:rPr lang="ru-RU" sz="1400" dirty="0">
                          <a:effectLst/>
                        </a:rPr>
                        <a:t>5,0-6,0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92204249"/>
                  </a:ext>
                </a:extLst>
              </a:tr>
            </a:tbl>
          </a:graphicData>
        </a:graphic>
      </p:graphicFrame>
      <p:pic>
        <p:nvPicPr>
          <p:cNvPr id="3" name="16.10.2025 11.06">
            <a:hlinkClick r:id="" action="ppaction://media"/>
            <a:extLst>
              <a:ext uri="{FF2B5EF4-FFF2-40B4-BE49-F238E27FC236}">
                <a16:creationId xmlns:a16="http://schemas.microsoft.com/office/drawing/2014/main" id="{F23026E2-0573-174B-55DE-4F2CC2E3A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7368" y="59870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24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1640">
        <p159:morph option="byObject"/>
      </p:transition>
    </mc:Choice>
    <mc:Fallback xmlns="">
      <p:transition spd="slow" advTm="41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эдисон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{4729B98D-7C55-48E0-B24E-F38B8675726A}tf16401375</Template>
  <TotalTime>3933</TotalTime>
  <Words>682</Words>
  <Application>Microsoft Office PowerPoint</Application>
  <PresentationFormat>Широкоэкранный</PresentationFormat>
  <Paragraphs>89</Paragraphs>
  <Slides>8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8" baseType="lpstr">
      <vt:lpstr>Arial</vt:lpstr>
      <vt:lpstr>Calibri</vt:lpstr>
      <vt:lpstr>ISOCPEUR</vt:lpstr>
      <vt:lpstr>ISOCPEURItalic</vt:lpstr>
      <vt:lpstr>MS Shell Dlg 2</vt:lpstr>
      <vt:lpstr>Times New Roman</vt:lpstr>
      <vt:lpstr>Times New Roman,Bold</vt:lpstr>
      <vt:lpstr>Wingdings</vt:lpstr>
      <vt:lpstr>Wingdings 3</vt:lpstr>
      <vt:lpstr>Мэдисон</vt:lpstr>
      <vt:lpstr>Презентация PowerPoint</vt:lpstr>
      <vt:lpstr>Экспериментальные исследования характеристик транспортных и пешеходных потоков на исследуемом участке уличной сети</vt:lpstr>
      <vt:lpstr>Транспортные потоки. </vt:lpstr>
      <vt:lpstr>Схема размещения объекта. </vt:lpstr>
      <vt:lpstr>Здание специализированного транспорта</vt:lpstr>
      <vt:lpstr>Презентация PowerPoint</vt:lpstr>
      <vt:lpstr>План проектируемой диспетчерской станции</vt:lpstr>
      <vt:lpstr>Основные технико-экономические показатели проекта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Анатольевич Грунковский</dc:creator>
  <cp:lastModifiedBy>Тимохин Владимир Николаевич</cp:lastModifiedBy>
  <cp:revision>53</cp:revision>
  <dcterms:created xsi:type="dcterms:W3CDTF">2024-09-23T08:18:33Z</dcterms:created>
  <dcterms:modified xsi:type="dcterms:W3CDTF">2025-10-16T08:21:07Z</dcterms:modified>
</cp:coreProperties>
</file>