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.jpg" ContentType="image/jpeg"/>
  <Override PartName="/ppt/media/image4.jpg" ContentType="image/jpeg"/>
  <Override PartName="/ppt/media/image5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5125700" cy="10693400"/>
  <p:notesSz cx="151257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538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540"/>
            <a:ext cx="15119603" cy="106908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064"/>
            <a:ext cx="15118080" cy="10689590"/>
          </a:xfrm>
          <a:custGeom>
            <a:avLst/>
            <a:gdLst/>
            <a:ahLst/>
            <a:cxnLst/>
            <a:rect l="l" t="t" r="r" b="b"/>
            <a:pathLst>
              <a:path w="15118080" h="10689590">
                <a:moveTo>
                  <a:pt x="0" y="0"/>
                </a:moveTo>
                <a:lnTo>
                  <a:pt x="15118079" y="0"/>
                </a:lnTo>
                <a:lnTo>
                  <a:pt x="15118079" y="10689335"/>
                </a:lnTo>
                <a:lnTo>
                  <a:pt x="0" y="10689335"/>
                </a:lnTo>
                <a:lnTo>
                  <a:pt x="0" y="0"/>
                </a:lnTo>
              </a:path>
            </a:pathLst>
          </a:custGeom>
          <a:ln w="9143">
            <a:solidFill>
              <a:srgbClr val="0D0D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43919" y="540026"/>
            <a:ext cx="3695065" cy="9378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145">
              <a:lnSpc>
                <a:spcPts val="1810"/>
              </a:lnSpc>
              <a:spcBef>
                <a:spcPts val="130"/>
              </a:spcBef>
            </a:pPr>
            <a:r>
              <a:rPr sz="1550" spc="10" dirty="0">
                <a:solidFill>
                  <a:srgbClr val="0D0D10"/>
                </a:solidFill>
                <a:latin typeface="Arial"/>
                <a:cs typeface="Arial"/>
              </a:rPr>
              <a:t>открытое акционерное</a:t>
            </a:r>
            <a:r>
              <a:rPr sz="1550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0D0D10"/>
                </a:solidFill>
                <a:latin typeface="Arial"/>
                <a:cs typeface="Arial"/>
              </a:rPr>
              <a:t>общество</a:t>
            </a:r>
            <a:endParaRPr sz="1550">
              <a:latin typeface="Arial"/>
              <a:cs typeface="Arial"/>
            </a:endParaRPr>
          </a:p>
          <a:p>
            <a:pPr marL="15240" marR="5080">
              <a:lnSpc>
                <a:spcPts val="1750"/>
              </a:lnSpc>
              <a:spcBef>
                <a:spcPts val="105"/>
              </a:spcBef>
            </a:pPr>
            <a:r>
              <a:rPr sz="1550" spc="15" dirty="0">
                <a:solidFill>
                  <a:srgbClr val="0D0D10"/>
                </a:solidFill>
                <a:latin typeface="Arial"/>
                <a:cs typeface="Arial"/>
              </a:rPr>
              <a:t>"Ордена Трудового Красного </a:t>
            </a:r>
            <a:r>
              <a:rPr sz="1550" spc="10" dirty="0">
                <a:solidFill>
                  <a:srgbClr val="0D0D10"/>
                </a:solidFill>
                <a:latin typeface="Arial"/>
                <a:cs typeface="Arial"/>
              </a:rPr>
              <a:t>Знамени"  </a:t>
            </a:r>
            <a:r>
              <a:rPr sz="1550" spc="15" dirty="0">
                <a:solidFill>
                  <a:srgbClr val="0D0D10"/>
                </a:solidFill>
                <a:latin typeface="Arial"/>
                <a:cs typeface="Arial"/>
              </a:rPr>
              <a:t>"Институт</a:t>
            </a:r>
            <a:r>
              <a:rPr sz="1550" spc="5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0D0D10"/>
                </a:solidFill>
                <a:latin typeface="Arial"/>
                <a:cs typeface="Arial"/>
              </a:rPr>
              <a:t>Белгоспроект"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725"/>
              </a:lnSpc>
            </a:pPr>
            <a:r>
              <a:rPr sz="1550" spc="20" dirty="0">
                <a:solidFill>
                  <a:srgbClr val="0D0D10"/>
                </a:solidFill>
                <a:latin typeface="Arial"/>
                <a:cs typeface="Arial"/>
              </a:rPr>
              <a:t>(ОАО </a:t>
            </a:r>
            <a:r>
              <a:rPr sz="1550" spc="15" dirty="0">
                <a:solidFill>
                  <a:srgbClr val="0D0D10"/>
                </a:solidFill>
                <a:latin typeface="Arial"/>
                <a:cs typeface="Arial"/>
              </a:rPr>
              <a:t>"Институт</a:t>
            </a:r>
            <a:r>
              <a:rPr sz="1550" spc="-10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1550" spc="10" dirty="0">
                <a:solidFill>
                  <a:srgbClr val="0D0D10"/>
                </a:solidFill>
                <a:latin typeface="Arial"/>
                <a:cs typeface="Arial"/>
              </a:rPr>
              <a:t>Белгоспроект")</a:t>
            </a:r>
            <a:endParaRPr sz="1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3450" y="2222500"/>
            <a:ext cx="13089890" cy="560839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530350" marR="1511300" algn="ctr">
              <a:lnSpc>
                <a:spcPts val="2160"/>
              </a:lnSpc>
              <a:spcBef>
                <a:spcPts val="350"/>
              </a:spcBef>
              <a:tabLst>
                <a:tab pos="2780030" algn="l"/>
              </a:tabLst>
            </a:pPr>
            <a:r>
              <a:rPr sz="1950" spc="15" dirty="0">
                <a:solidFill>
                  <a:srgbClr val="0D0D10"/>
                </a:solidFill>
                <a:latin typeface="Arial"/>
                <a:cs typeface="Arial"/>
              </a:rPr>
              <a:t>Заказчик:	</a:t>
            </a:r>
            <a:r>
              <a:rPr sz="1950" spc="20" dirty="0">
                <a:latin typeface="Arial"/>
                <a:cs typeface="Arial"/>
              </a:rPr>
              <a:t>РУП </a:t>
            </a:r>
            <a:r>
              <a:rPr sz="1950" spc="10" dirty="0">
                <a:latin typeface="Arial"/>
                <a:cs typeface="Arial"/>
              </a:rPr>
              <a:t>"Дирекция </a:t>
            </a:r>
            <a:r>
              <a:rPr sz="1950" spc="15" dirty="0">
                <a:latin typeface="Arial"/>
                <a:cs typeface="Arial"/>
              </a:rPr>
              <a:t>строящегося предприятия Министерства</a:t>
            </a:r>
            <a:r>
              <a:rPr sz="1950" spc="-50" dirty="0">
                <a:latin typeface="Arial"/>
                <a:cs typeface="Arial"/>
              </a:rPr>
              <a:t> </a:t>
            </a:r>
            <a:r>
              <a:rPr sz="1950" spc="10" dirty="0">
                <a:latin typeface="Arial"/>
                <a:cs typeface="Arial"/>
              </a:rPr>
              <a:t>здравоохранения  </a:t>
            </a:r>
            <a:r>
              <a:rPr sz="1950" spc="15" dirty="0">
                <a:latin typeface="Arial"/>
                <a:cs typeface="Arial"/>
              </a:rPr>
              <a:t>Республики</a:t>
            </a:r>
            <a:r>
              <a:rPr sz="1950" dirty="0">
                <a:latin typeface="Arial"/>
                <a:cs typeface="Arial"/>
              </a:rPr>
              <a:t> </a:t>
            </a:r>
            <a:r>
              <a:rPr sz="1950" spc="10" dirty="0" err="1">
                <a:latin typeface="Arial"/>
                <a:cs typeface="Arial"/>
              </a:rPr>
              <a:t>Беларусь</a:t>
            </a:r>
            <a:r>
              <a:rPr sz="1950" spc="10" dirty="0" smtClean="0">
                <a:latin typeface="Arial"/>
                <a:cs typeface="Arial"/>
              </a:rPr>
              <a:t>"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1299"/>
              </a:lnSpc>
              <a:tabLst>
                <a:tab pos="5939155" algn="l"/>
              </a:tabLst>
            </a:pPr>
            <a:r>
              <a:rPr sz="3200" b="1" spc="10" dirty="0">
                <a:solidFill>
                  <a:srgbClr val="0D0D10"/>
                </a:solidFill>
                <a:latin typeface="Arial"/>
                <a:cs typeface="Arial"/>
              </a:rPr>
              <a:t>Реконструкция здания специализированного здравохранения </a:t>
            </a:r>
            <a:r>
              <a:rPr sz="3200" b="1" spc="15" dirty="0">
                <a:solidFill>
                  <a:srgbClr val="0D0D10"/>
                </a:solidFill>
                <a:latin typeface="Arial"/>
                <a:cs typeface="Arial"/>
              </a:rPr>
              <a:t>и </a:t>
            </a:r>
            <a:r>
              <a:rPr sz="3200" b="1" spc="10" dirty="0">
                <a:solidFill>
                  <a:srgbClr val="0D0D10"/>
                </a:solidFill>
                <a:latin typeface="Arial"/>
                <a:cs typeface="Arial"/>
              </a:rPr>
              <a:t>(или) </a:t>
            </a:r>
            <a:r>
              <a:rPr sz="3200" b="1" spc="15" dirty="0">
                <a:solidFill>
                  <a:srgbClr val="0D0D10"/>
                </a:solidFill>
                <a:latin typeface="Arial"/>
                <a:cs typeface="Arial"/>
              </a:rPr>
              <a:t>предоставления  </a:t>
            </a:r>
            <a:r>
              <a:rPr sz="3200" b="1" spc="10" dirty="0">
                <a:solidFill>
                  <a:srgbClr val="0D0D10"/>
                </a:solidFill>
                <a:latin typeface="Arial"/>
                <a:cs typeface="Arial"/>
              </a:rPr>
              <a:t>социальных услуг </a:t>
            </a:r>
            <a:r>
              <a:rPr sz="3200" b="1" spc="15" dirty="0">
                <a:solidFill>
                  <a:srgbClr val="0D0D10"/>
                </a:solidFill>
                <a:latin typeface="Arial"/>
                <a:cs typeface="Arial"/>
              </a:rPr>
              <a:t>по </a:t>
            </a:r>
            <a:r>
              <a:rPr sz="3200" b="1" spc="10" dirty="0">
                <a:solidFill>
                  <a:srgbClr val="0D0D10"/>
                </a:solidFill>
                <a:latin typeface="Arial"/>
                <a:cs typeface="Arial"/>
              </a:rPr>
              <a:t>адресу</a:t>
            </a:r>
            <a:r>
              <a:rPr sz="3200" b="1" spc="15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3200" b="1" spc="5" dirty="0">
                <a:solidFill>
                  <a:srgbClr val="0D0D10"/>
                </a:solidFill>
                <a:latin typeface="Arial"/>
                <a:cs typeface="Arial"/>
              </a:rPr>
              <a:t>г.</a:t>
            </a:r>
            <a:r>
              <a:rPr sz="3200" b="1" spc="10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3200" b="1" spc="10" dirty="0" err="1" smtClean="0">
                <a:solidFill>
                  <a:srgbClr val="0D0D10"/>
                </a:solidFill>
                <a:latin typeface="Arial"/>
                <a:cs typeface="Arial"/>
              </a:rPr>
              <a:t>Минск</a:t>
            </a:r>
            <a:r>
              <a:rPr sz="3200" b="1" spc="10" dirty="0" smtClean="0">
                <a:solidFill>
                  <a:srgbClr val="0D0D10"/>
                </a:solidFill>
                <a:latin typeface="Arial"/>
                <a:cs typeface="Arial"/>
              </a:rPr>
              <a:t>,</a:t>
            </a:r>
            <a:endParaRPr lang="ru-RU" sz="3200" b="1" spc="10" dirty="0" smtClean="0">
              <a:solidFill>
                <a:srgbClr val="0D0D10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1299"/>
              </a:lnSpc>
              <a:tabLst>
                <a:tab pos="5939155" algn="l"/>
              </a:tabLst>
            </a:pPr>
            <a:r>
              <a:rPr sz="3200" b="1" spc="5" dirty="0" err="1" smtClean="0">
                <a:solidFill>
                  <a:srgbClr val="0D0D10"/>
                </a:solidFill>
                <a:latin typeface="Arial"/>
                <a:cs typeface="Arial"/>
              </a:rPr>
              <a:t>ул</a:t>
            </a:r>
            <a:r>
              <a:rPr sz="3200" b="1" spc="5" dirty="0">
                <a:solidFill>
                  <a:srgbClr val="0D0D10"/>
                </a:solidFill>
                <a:latin typeface="Arial"/>
                <a:cs typeface="Arial"/>
              </a:rPr>
              <a:t>. </a:t>
            </a:r>
            <a:r>
              <a:rPr sz="3200" b="1" spc="10" dirty="0">
                <a:solidFill>
                  <a:srgbClr val="0D0D10"/>
                </a:solidFill>
                <a:latin typeface="Arial"/>
                <a:cs typeface="Arial"/>
              </a:rPr>
              <a:t>Кульман,</a:t>
            </a:r>
            <a:r>
              <a:rPr sz="3200" b="1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3200" b="1" spc="5" dirty="0" smtClean="0">
                <a:solidFill>
                  <a:srgbClr val="0D0D10"/>
                </a:solidFill>
                <a:latin typeface="Arial"/>
                <a:cs typeface="Arial"/>
              </a:rPr>
              <a:t>22</a:t>
            </a:r>
            <a:endParaRPr lang="ru-RU" sz="3200" b="1" spc="5" dirty="0" smtClean="0">
              <a:solidFill>
                <a:srgbClr val="0D0D10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01299"/>
              </a:lnSpc>
              <a:tabLst>
                <a:tab pos="5939155" algn="l"/>
              </a:tabLst>
            </a:pPr>
            <a:endParaRPr sz="2350" dirty="0">
              <a:latin typeface="Arial"/>
              <a:cs typeface="Arial"/>
            </a:endParaRPr>
          </a:p>
          <a:p>
            <a:pPr marL="6350" algn="ctr">
              <a:lnSpc>
                <a:spcPct val="100000"/>
              </a:lnSpc>
              <a:spcBef>
                <a:spcPts val="1670"/>
              </a:spcBef>
            </a:pPr>
            <a:r>
              <a:rPr sz="2350" spc="15" dirty="0">
                <a:solidFill>
                  <a:srgbClr val="0D0D10"/>
                </a:solidFill>
                <a:latin typeface="Arial"/>
                <a:cs typeface="Arial"/>
              </a:rPr>
              <a:t>Предпроектная</a:t>
            </a:r>
            <a:r>
              <a:rPr sz="2350" dirty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2350" spc="15" dirty="0">
                <a:solidFill>
                  <a:srgbClr val="0D0D10"/>
                </a:solidFill>
                <a:latin typeface="Arial"/>
                <a:cs typeface="Arial"/>
              </a:rPr>
              <a:t>документация</a:t>
            </a:r>
            <a:endParaRPr sz="2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23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6350" algn="ctr">
              <a:lnSpc>
                <a:spcPts val="1805"/>
              </a:lnSpc>
            </a:pPr>
            <a:r>
              <a:rPr sz="3200" b="1" spc="15" dirty="0" err="1" smtClean="0">
                <a:solidFill>
                  <a:srgbClr val="0D0D10"/>
                </a:solidFill>
                <a:latin typeface="Arial"/>
                <a:cs typeface="Arial"/>
              </a:rPr>
              <a:t>Архитектурно-планировочная</a:t>
            </a:r>
            <a:r>
              <a:rPr sz="3200" b="1" spc="-5" dirty="0" smtClean="0">
                <a:solidFill>
                  <a:srgbClr val="0D0D10"/>
                </a:solidFill>
                <a:latin typeface="Arial"/>
                <a:cs typeface="Arial"/>
              </a:rPr>
              <a:t> </a:t>
            </a:r>
            <a:r>
              <a:rPr sz="3200" b="1" spc="15" dirty="0" err="1" smtClean="0">
                <a:solidFill>
                  <a:srgbClr val="0D0D10"/>
                </a:solidFill>
                <a:latin typeface="Arial"/>
                <a:cs typeface="Arial"/>
              </a:rPr>
              <a:t>концепция</a:t>
            </a:r>
            <a:endParaRPr sz="3200" b="1" dirty="0" smtClean="0">
              <a:latin typeface="Arial"/>
              <a:cs typeface="Arial"/>
            </a:endParaRPr>
          </a:p>
          <a:p>
            <a:pPr marL="116205" algn="ctr">
              <a:lnSpc>
                <a:spcPct val="100000"/>
              </a:lnSpc>
              <a:spcBef>
                <a:spcPts val="1065"/>
              </a:spcBef>
            </a:pPr>
            <a:endParaRPr lang="ru-RU" sz="1950" b="1" spc="10" dirty="0" smtClean="0">
              <a:solidFill>
                <a:srgbClr val="0D0D10"/>
              </a:solidFill>
              <a:latin typeface="Arial"/>
              <a:cs typeface="Arial"/>
            </a:endParaRPr>
          </a:p>
          <a:p>
            <a:pPr marL="116205" algn="ctr">
              <a:lnSpc>
                <a:spcPct val="100000"/>
              </a:lnSpc>
              <a:spcBef>
                <a:spcPts val="1065"/>
              </a:spcBef>
            </a:pPr>
            <a:r>
              <a:rPr sz="2800" b="1" spc="10" dirty="0" smtClean="0">
                <a:solidFill>
                  <a:srgbClr val="0D0D10"/>
                </a:solidFill>
                <a:latin typeface="Arial"/>
                <a:cs typeface="Arial"/>
              </a:rPr>
              <a:t>43.24-ОИ.АПК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19786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0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59234"/>
            <a:ext cx="12344400" cy="872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7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42124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02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60500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49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19786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60500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29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60500"/>
            <a:ext cx="12344400" cy="873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6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60499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3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460500"/>
            <a:ext cx="12344400" cy="87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6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9" y="1513131"/>
            <a:ext cx="6126504" cy="867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44" y="1479617"/>
            <a:ext cx="6140640" cy="869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7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425074"/>
            <a:ext cx="6180330" cy="874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92" y="1425074"/>
            <a:ext cx="6169659" cy="873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0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9" y="1384300"/>
            <a:ext cx="6181877" cy="875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03" y="1397999"/>
            <a:ext cx="6172200" cy="8737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44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1550464"/>
            <a:ext cx="6052446" cy="856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04" y="3746500"/>
            <a:ext cx="744330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</TotalTime>
  <Words>21</Words>
  <Application>Microsoft Office PowerPoint</Application>
  <PresentationFormat>Произвольный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</dc:title>
  <cp:lastModifiedBy>Дубровский Владислав Викторович</cp:lastModifiedBy>
  <cp:revision>8</cp:revision>
  <dcterms:created xsi:type="dcterms:W3CDTF">2025-11-28T07:05:43Z</dcterms:created>
  <dcterms:modified xsi:type="dcterms:W3CDTF">2025-11-28T08:40:53Z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2025-10-13T00:00:00Z</vt:filetime>
  </property>
  <property fmtid="{D5CDD505-2E9C-101B-9397-08002B2CF9AE}" pid="3" name="Creator">
    <vt:lpwstr>AutoCAD 2022 — Русский (Russian) 2022 (24.1s (LMS Tech))</vt:lpwstr>
  </property>
  <property fmtid="{D5CDD505-2E9C-101B-9397-08002B2CF9AE}" pid="4" name="LastSaved">
    <vt:filetime>2025-11-28T00:00:00Z</vt:filetime>
  </property>
</Properties>
</file>