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92" r:id="rId2"/>
    <p:sldId id="256" r:id="rId3"/>
    <p:sldId id="257" r:id="rId4"/>
    <p:sldId id="258" r:id="rId5"/>
    <p:sldId id="263" r:id="rId6"/>
    <p:sldId id="289" r:id="rId7"/>
    <p:sldId id="290" r:id="rId8"/>
    <p:sldId id="264" r:id="rId9"/>
    <p:sldId id="265" r:id="rId10"/>
    <p:sldId id="261" r:id="rId11"/>
    <p:sldId id="262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93" r:id="rId21"/>
    <p:sldId id="275" r:id="rId22"/>
    <p:sldId id="279" r:id="rId23"/>
    <p:sldId id="280" r:id="rId24"/>
    <p:sldId id="282" r:id="rId25"/>
    <p:sldId id="278" r:id="rId26"/>
    <p:sldId id="284" r:id="rId27"/>
    <p:sldId id="285" r:id="rId28"/>
    <p:sldId id="286" r:id="rId29"/>
    <p:sldId id="287" r:id="rId30"/>
    <p:sldId id="281" r:id="rId3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FF3399"/>
    <a:srgbClr val="FF3300"/>
    <a:srgbClr val="FFFF00"/>
    <a:srgbClr val="FF9933"/>
    <a:srgbClr val="800000"/>
    <a:srgbClr val="CC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9B61EB-40B9-5C7A-0AB4-02B3266E42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22ED2E-1723-D1E5-477B-BBBCFED2C0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7137A8-8F3F-F92A-B507-07DCEB4CC2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142EE6-0444-4771-A8FE-141E0048CE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6886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549E1B-B010-72F1-47F9-F0E50706BA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6C0A33-08F3-4600-4242-FD61D1C174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13E50C-9409-E89D-5434-C346272BD4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37E5EF-8EF1-4326-9C20-E990C0961D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2849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4AD4AC-DCC6-6218-19EB-759F743336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86FA1A-3300-6E25-BF91-681E1EE09B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F334AC-32BA-60F8-560E-8400DD5C8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BCB3B6-C084-47A0-A32C-FBAB1E0041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8022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F61689-8C53-89AB-4327-E7CA560F18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6AE81E-65CD-5752-A0CF-2FD08F4553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E1D379-C7B6-403D-6DE9-E0CD4C330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0ECB2E-E0DE-4418-9329-0995A6787E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86665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044A16-9103-3420-DAAE-FB602F8527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8C197F-66BC-64AA-6C03-B483138009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A4EB4D-8B48-7ED1-EBBB-98B273246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11ADD5-9A06-4041-814D-A35DCEF8F2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1945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43110E6-3A1C-8DEA-0454-5CBF111C72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0563F84-39B7-18E6-69EF-D2CF9BB291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1260AF5-4B43-41E4-3A5C-80D782FC7C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E5219B-7919-41BD-A752-A6C03875AC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2630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1C839FC-4DF1-457F-7AD7-033F134BB0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7C430A4-41D8-DDEE-9A94-6DBDE0552C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37D0C80-2D21-EFBF-093F-C3A53C96C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E3FA2C-2B03-4978-8A5D-7D732AE096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397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076E79-E5B0-56DA-3194-1FD0609006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C2041A-038E-DE37-F973-B81D289956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26287A-AE2F-BC95-3F8A-F180E023B0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EC93CC-3390-44BE-A5ED-0432C0A1E5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5617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7833C-CA6E-397F-C41D-0AB76522DF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BFCCFB-ED70-38DA-F9EE-6C87AEBEB1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1BFBA4-73A5-821D-20CF-0ECED8E5B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5832C2-0C02-4128-8AF1-FE659E3EB2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21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F28573-5A65-A4A8-C24E-426AA68387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1423DE-D988-2C06-36D8-AF16504A9A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28B380-5934-53FF-373D-3AC907B6E1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1AD093-22DA-4D8C-B576-886BF418EF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81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943AAF0-6C0A-2223-B95F-92744D38E5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1121681-A500-8F31-D3B3-C36931E01C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252EA28-C1FF-1819-3E3A-638D38488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F26DA3-E065-41B9-B8AF-AA8CD57170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046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BC30B53-94C4-C1ED-9DED-A821F74B71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EC09C72-2A7F-66BD-106F-FE54C782E1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FB73C9-D1E5-E00B-24CC-3BB5D31C1E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FC8486-5DD2-4D9A-916C-50309643C9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400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F274AD9-A12C-B3F8-AB9A-F00BE96CDB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618582E-A17D-B4DC-36D7-020940104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C3A8548-BB5E-03F4-4D61-221709DA9F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F8D84-BD80-4E4F-B19D-CE04F5551D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2505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69BF9F-6CCC-7ED5-8342-B951C7A90E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B51C90-3707-CC8C-8778-AF53D03A87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785D0F-3A8C-42E3-C559-6F498A2989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65E76-F434-43DF-84E2-391A3EED1C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937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147624-2A76-B6E8-CA9E-E529652A34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AD198B-7B7B-79A0-5CCF-353431B4F7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914474-A70D-F0B2-0D0E-0E9AE19DFE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97D16B-F27C-44A6-89C9-87D9F43B58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049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image" Target="../media/image1.jpeg" /><Relationship Id="rId2" Type="http://schemas.openxmlformats.org/officeDocument/2006/relationships/slideLayout" Target="../slideLayouts/slideLayout2.xml" /><Relationship Id="rId16" Type="http://schemas.openxmlformats.org/officeDocument/2006/relationships/theme" Target="../theme/theme1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03D04F8-38F1-CE1F-050A-F5CA1E3509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FB35059-2909-9999-CB7F-7CA5F63AF7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58C5EF72-9616-163D-6B85-F6DC8B8F8DF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44816C1-F1F3-39F6-A409-F3B34CD445C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2F963954-3B5F-DDCF-4C34-946D6C54F3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39C5C64-8B78-4DA8-93ED-34135F37A38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1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13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 /><Relationship Id="rId1" Type="http://schemas.openxmlformats.org/officeDocument/2006/relationships/slideLayout" Target="../slideLayouts/slideLayout1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 /><Relationship Id="rId2" Type="http://schemas.openxmlformats.org/officeDocument/2006/relationships/image" Target="../media/image16.jpeg" /><Relationship Id="rId1" Type="http://schemas.openxmlformats.org/officeDocument/2006/relationships/slideLayout" Target="../slideLayouts/slideLayout14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 /><Relationship Id="rId2" Type="http://schemas.openxmlformats.org/officeDocument/2006/relationships/image" Target="../media/image18.jpeg" /><Relationship Id="rId1" Type="http://schemas.openxmlformats.org/officeDocument/2006/relationships/slideLayout" Target="../slideLayouts/slideLayout14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 /><Relationship Id="rId2" Type="http://schemas.openxmlformats.org/officeDocument/2006/relationships/image" Target="../media/image20.jpeg" /><Relationship Id="rId1" Type="http://schemas.openxmlformats.org/officeDocument/2006/relationships/slideLayout" Target="../slideLayouts/slideLayout14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 /><Relationship Id="rId1" Type="http://schemas.openxmlformats.org/officeDocument/2006/relationships/slideLayout" Target="../slideLayouts/slideLayout15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 /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 /><Relationship Id="rId1" Type="http://schemas.openxmlformats.org/officeDocument/2006/relationships/slideLayout" Target="../slideLayouts/slideLayout13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 /><Relationship Id="rId1" Type="http://schemas.openxmlformats.org/officeDocument/2006/relationships/slideLayout" Target="../slideLayouts/slideLayout13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 /><Relationship Id="rId1" Type="http://schemas.openxmlformats.org/officeDocument/2006/relationships/slideLayout" Target="../slideLayouts/slideLayout13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 /><Relationship Id="rId1" Type="http://schemas.openxmlformats.org/officeDocument/2006/relationships/slideLayout" Target="../slideLayouts/slideLayout14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 /><Relationship Id="rId1" Type="http://schemas.openxmlformats.org/officeDocument/2006/relationships/slideLayout" Target="../slideLayouts/slideLayout13.xml" 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 /><Relationship Id="rId2" Type="http://schemas.openxmlformats.org/officeDocument/2006/relationships/image" Target="../media/image29.jpeg" /><Relationship Id="rId1" Type="http://schemas.openxmlformats.org/officeDocument/2006/relationships/slideLayout" Target="../slideLayouts/slideLayout14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2.xml" 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 /><Relationship Id="rId1" Type="http://schemas.openxmlformats.org/officeDocument/2006/relationships/slideLayout" Target="../slideLayouts/slideLayout13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3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1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14.xml" /><Relationship Id="rId6" Type="http://schemas.openxmlformats.org/officeDocument/2006/relationships/image" Target="../media/image10.jpeg" /><Relationship Id="rId5" Type="http://schemas.openxmlformats.org/officeDocument/2006/relationships/image" Target="../media/image9.jpeg" /><Relationship Id="rId4" Type="http://schemas.openxmlformats.org/officeDocument/2006/relationships/image" Target="../media/image8.jpe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1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4" name="Picture 4" descr="421965_99">
            <a:extLst>
              <a:ext uri="{FF2B5EF4-FFF2-40B4-BE49-F238E27FC236}">
                <a16:creationId xmlns:a16="http://schemas.microsoft.com/office/drawing/2014/main" id="{EF317032-CD3A-E029-0E4A-FE75795F0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6A9B95B-D816-FFC1-A258-2FCD600141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>
                <a:solidFill>
                  <a:srgbClr val="6600FF"/>
                </a:solidFill>
              </a:rPr>
              <a:t>Категорически запрещается:</a:t>
            </a:r>
            <a:r>
              <a:rPr lang="ru-RU" altLang="ru-RU"/>
              <a:t>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DD9229C-18D2-0326-DF37-DC1BA617AE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испытывать прочность льда ударом ноги по льду - в этом случае можно сразу провалиться в воду.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Не разрешается переходить водоем в одиночку, т.к. в случае провала под лед, помощи ждать не от кого.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Также нежелательно ходить по льду в темное время суток.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Категорически запрещается катание на коньках, на санках, игра в хоккей на льду открытых водоемов.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52DDC56-8E9B-138C-AC3F-D729995A3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6600FF"/>
                </a:solidFill>
              </a:rPr>
              <a:t>Правила поведения на льду.</a:t>
            </a:r>
            <a:r>
              <a:rPr lang="ru-RU" altLang="ru-RU" sz="4000"/>
              <a:t>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752AE67-C2A2-E3FE-C857-0154581F356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>
                <a:solidFill>
                  <a:srgbClr val="800000"/>
                </a:solidFill>
              </a:rPr>
              <a:t>Ни в коем случае нельзя выходить на лед в темное время суток и при плохой видимости (туман, снегопад, дождь).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>
                <a:solidFill>
                  <a:srgbClr val="800000"/>
                </a:solidFill>
              </a:rPr>
              <a:t> При переходе через реку пользуйтесь ледовыми переправами </a:t>
            </a:r>
          </a:p>
        </p:txBody>
      </p:sp>
      <p:pic>
        <p:nvPicPr>
          <p:cNvPr id="12293" name="Picture 5" descr="i">
            <a:extLst>
              <a:ext uri="{FF2B5EF4-FFF2-40B4-BE49-F238E27FC236}">
                <a16:creationId xmlns:a16="http://schemas.microsoft.com/office/drawing/2014/main" id="{2018CFBC-C5AD-80B7-C6CF-CDEEA1C5C30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4378325"/>
            <a:ext cx="4535488" cy="23304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0" grpId="1"/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B4F63918-4A3F-2498-C6B2-C0FF04EDA48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88913"/>
            <a:ext cx="4038600" cy="64420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/>
              <a:t>     </a:t>
            </a:r>
            <a:r>
              <a:rPr lang="ru-RU" altLang="ru-RU" sz="2000" b="1">
                <a:solidFill>
                  <a:srgbClr val="800000"/>
                </a:solidFill>
              </a:rPr>
              <a:t>Нельзя проверять прочность льда ударом ноги. Если после первого сильного удара поленом или лыжной палкой покажется хоть немного воды, - это означает, что лед тонкий, по нему ходить нельзя. В этом случае следует немедленно отойти по своему же следу к берегу, скользящими шагами, не отрывая ног ото льда и расставив их на ширину плеч, чтобы нагрузка распределялась на большую площадь. Точно так же поступают при предостерегающем потрескивании льда и образовании в нем трещин. </a:t>
            </a:r>
          </a:p>
        </p:txBody>
      </p:sp>
      <p:pic>
        <p:nvPicPr>
          <p:cNvPr id="16390" name="Picture 6" descr="7543">
            <a:extLst>
              <a:ext uri="{FF2B5EF4-FFF2-40B4-BE49-F238E27FC236}">
                <a16:creationId xmlns:a16="http://schemas.microsoft.com/office/drawing/2014/main" id="{4BB3B8C2-5384-9DAC-7F8A-63A4B098669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363" y="1700213"/>
            <a:ext cx="3168650" cy="31686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9D7100D2-1896-5F4D-4639-58DD9E62F92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3375"/>
            <a:ext cx="8229600" cy="3167063"/>
          </a:xfrm>
        </p:spPr>
        <p:txBody>
          <a:bodyPr/>
          <a:lstStyle/>
          <a:p>
            <a:pPr eaLnBrk="1" hangingPunct="1"/>
            <a:r>
              <a:rPr lang="ru-RU" altLang="ru-RU" sz="2400">
                <a:solidFill>
                  <a:srgbClr val="800000"/>
                </a:solidFill>
              </a:rPr>
              <a:t>Замерзшую реку (озеро) лучше перейти на лыжах, при этом: крепления лыж расстегните, чтобы при необходимости быстро их сбросить; лыжные палки держите в руках, не накидывая петли на кисти рук, чтобы в случае опасности сразу их отбросить. </a:t>
            </a:r>
          </a:p>
          <a:p>
            <a:pPr eaLnBrk="1" hangingPunct="1"/>
            <a:r>
              <a:rPr lang="ru-RU" altLang="ru-RU" sz="2400">
                <a:solidFill>
                  <a:srgbClr val="800000"/>
                </a:solidFill>
              </a:rPr>
              <a:t> Если есть рюкзак, повесьте его на одно плечо это  позволит легко освободиться от груза в случае, если лед под вами провалится. </a:t>
            </a:r>
          </a:p>
        </p:txBody>
      </p:sp>
      <p:pic>
        <p:nvPicPr>
          <p:cNvPr id="18438" name="Picture 6" descr="6866">
            <a:extLst>
              <a:ext uri="{FF2B5EF4-FFF2-40B4-BE49-F238E27FC236}">
                <a16:creationId xmlns:a16="http://schemas.microsoft.com/office/drawing/2014/main" id="{CBFA9C05-E1F2-260A-4FB3-7CE11366EE2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3573463"/>
            <a:ext cx="3529012" cy="30670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>
            <a:extLst>
              <a:ext uri="{FF2B5EF4-FFF2-40B4-BE49-F238E27FC236}">
                <a16:creationId xmlns:a16="http://schemas.microsoft.com/office/drawing/2014/main" id="{C5C915DD-5040-F9C2-6891-22E1A95835E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60350"/>
            <a:ext cx="4038600" cy="61928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На замерзший водоем необходимо брать с собой прочную веревку длиной 20 – 25 метров с большой глухой петлей на конце и грузом. Груз поможет забросить веревку к провалившемуся в воду товарищу, петля нужна для того, чтобы пострадавший мог надежнее держаться, продев ее под мышки.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Не отпускайте детей на лед (на рыбалку, катание на лыжах и коньках). </a:t>
            </a:r>
          </a:p>
        </p:txBody>
      </p:sp>
      <p:pic>
        <p:nvPicPr>
          <p:cNvPr id="19462" name="Picture 6" descr="2846">
            <a:extLst>
              <a:ext uri="{FF2B5EF4-FFF2-40B4-BE49-F238E27FC236}">
                <a16:creationId xmlns:a16="http://schemas.microsoft.com/office/drawing/2014/main" id="{9FC3F6D4-67FD-65C4-90DF-E2AE6B2098F6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24525" y="404813"/>
            <a:ext cx="2676525" cy="2676525"/>
          </a:xfrm>
        </p:spPr>
      </p:pic>
      <p:pic>
        <p:nvPicPr>
          <p:cNvPr id="19463" name="Picture 7" descr="16">
            <a:extLst>
              <a:ext uri="{FF2B5EF4-FFF2-40B4-BE49-F238E27FC236}">
                <a16:creationId xmlns:a16="http://schemas.microsoft.com/office/drawing/2014/main" id="{816C5B88-44F4-E201-25C9-C3CBE1B04BC3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8263" y="3500438"/>
            <a:ext cx="2520950" cy="30527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id="{499E73AA-20AF-7895-C3CB-57EEBFA321A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333375"/>
            <a:ext cx="4171950" cy="63357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/>
              <a:t>    </a:t>
            </a:r>
            <a:r>
              <a:rPr lang="ru-RU" altLang="ru-RU" sz="2400">
                <a:solidFill>
                  <a:srgbClr val="800000"/>
                </a:solidFill>
              </a:rPr>
              <a:t>Нередко по берегам водоемов или вблизи от них расположены промышленные предприятия. Некоторые из них спускают в водоемы отработанные теплые воды, которые на большом расстоянии во всех направлениях подмывают лед. Кататься на коньках, санках и лыжах и даже просто ходить по льду в таких местах очень опасно. </a:t>
            </a:r>
          </a:p>
        </p:txBody>
      </p:sp>
      <p:pic>
        <p:nvPicPr>
          <p:cNvPr id="20486" name="Picture 6" descr="2860">
            <a:extLst>
              <a:ext uri="{FF2B5EF4-FFF2-40B4-BE49-F238E27FC236}">
                <a16:creationId xmlns:a16="http://schemas.microsoft.com/office/drawing/2014/main" id="{B6FF35C0-1044-C21B-7492-08B32660B2D9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35600" y="331788"/>
            <a:ext cx="2736850" cy="2736850"/>
          </a:xfrm>
        </p:spPr>
      </p:pic>
      <p:pic>
        <p:nvPicPr>
          <p:cNvPr id="20489" name="Picture 9" descr="20510">
            <a:extLst>
              <a:ext uri="{FF2B5EF4-FFF2-40B4-BE49-F238E27FC236}">
                <a16:creationId xmlns:a16="http://schemas.microsoft.com/office/drawing/2014/main" id="{098AA57F-45BC-551F-F3BF-1A9E861ED601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08625" y="3644900"/>
            <a:ext cx="2592388" cy="25923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7DC06B84-E12D-182E-FC13-A8BC12AF400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188913"/>
            <a:ext cx="4643438" cy="66690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/>
              <a:t>     </a:t>
            </a:r>
            <a:r>
              <a:rPr lang="ru-RU" altLang="ru-RU" sz="2000" b="1">
                <a:solidFill>
                  <a:srgbClr val="800000"/>
                </a:solidFill>
              </a:rPr>
              <a:t>Немалую опасность для пешеходов, лыжников представляют лунки величиной до 1 м в окружности, которые вырубают рыболовы для подледного лова рыбы. Как правило, эти лунки не ограждаются. За ночь отверстие во льду затянет тонким льдом, запорошит снегом и сразу его трудно заметить. Поэтому необходимо внимательно осмотреть поверхность водоема. Если на заснеженной поверхности водоема вы обнаружили чистое, не запорошенное снеговое место, - значит здесь полынья или промоина, не успевшая покрыться прочным льдом, если на ровном снеговом покрове темное пятно, - значит под снегом неокрепший лед. </a:t>
            </a:r>
          </a:p>
        </p:txBody>
      </p:sp>
      <p:pic>
        <p:nvPicPr>
          <p:cNvPr id="21513" name="Picture 9" descr="1375">
            <a:extLst>
              <a:ext uri="{FF2B5EF4-FFF2-40B4-BE49-F238E27FC236}">
                <a16:creationId xmlns:a16="http://schemas.microsoft.com/office/drawing/2014/main" id="{01E242E6-80FC-1D84-EE24-6BD32F8C14F9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5963" y="260350"/>
            <a:ext cx="2754312" cy="2754313"/>
          </a:xfrm>
        </p:spPr>
      </p:pic>
      <p:pic>
        <p:nvPicPr>
          <p:cNvPr id="21515" name="Picture 11" descr="12776">
            <a:extLst>
              <a:ext uri="{FF2B5EF4-FFF2-40B4-BE49-F238E27FC236}">
                <a16:creationId xmlns:a16="http://schemas.microsoft.com/office/drawing/2014/main" id="{E5A29F07-F92D-841F-1E82-0D458AF228C1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3286125"/>
            <a:ext cx="3240087" cy="32400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4" name="Picture 6" descr="12">
            <a:extLst>
              <a:ext uri="{FF2B5EF4-FFF2-40B4-BE49-F238E27FC236}">
                <a16:creationId xmlns:a16="http://schemas.microsoft.com/office/drawing/2014/main" id="{CF44F9A9-B5F9-9D3F-CD32-DC085DEABD81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3213" y="3644900"/>
            <a:ext cx="3816350" cy="2851150"/>
          </a:xfrm>
        </p:spPr>
      </p:pic>
      <p:sp>
        <p:nvSpPr>
          <p:cNvPr id="22531" name="Rectangle 3">
            <a:extLst>
              <a:ext uri="{FF2B5EF4-FFF2-40B4-BE49-F238E27FC236}">
                <a16:creationId xmlns:a16="http://schemas.microsoft.com/office/drawing/2014/main" id="{7C2B7DE1-3644-1DB7-C7DA-9486FA7CD7AD}"/>
              </a:ext>
            </a:extLst>
          </p:cNvPr>
          <p:cNvSpPr>
            <a:spLocks noGrp="1" noChangeArrowheads="1"/>
          </p:cNvSpPr>
          <p:nvPr>
            <p:ph type="body" sz="half" idx="3"/>
          </p:nvPr>
        </p:nvSpPr>
        <p:spPr>
          <a:xfrm>
            <a:off x="250825" y="188913"/>
            <a:ext cx="8713788" cy="30241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/>
              <a:t>    </a:t>
            </a:r>
            <a:r>
              <a:rPr lang="ru-RU" altLang="ru-RU" sz="2400">
                <a:solidFill>
                  <a:srgbClr val="800000"/>
                </a:solidFill>
              </a:rPr>
              <a:t>Очень опасно в незнакомом месте скатываться на лед с обрывистых берегов. Даже заметив впереди себя прорубь, лунку или пролом во льду, трудно затормозить или отвернуть в сторону. Поэтому для катания на лыжах и санках надо выбирать разрешенные и подготовленные места.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>
                <a:solidFill>
                  <a:srgbClr val="800000"/>
                </a:solidFill>
              </a:rPr>
              <a:t>		В зимние дни оттепели находиться на льду очень опасно!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8D7E94F-1D66-0385-19C3-719A22DEC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>
                <a:solidFill>
                  <a:srgbClr val="6600FF"/>
                </a:solidFill>
              </a:rPr>
              <a:t>Что делать, если вы провалились в холодную воду: </a:t>
            </a:r>
            <a:r>
              <a:rPr lang="ru-RU" altLang="ru-RU" sz="4000"/>
              <a:t>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B0422B5B-D859-F16C-415D-36C1DEDF19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не паникуйте, не делайте резких движений, стабилизируйте дыхание;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 раскиньте руки в стороны и постарайтесь зацепиться за кромку льда, придав телу горизонтальное положение по направлению течения;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попытайтесь осторожно налечь грудью на край льда и забросить одну, а потом и другую ноги на лед;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если лед выдержал, перекатываясь, медленно ползите к берегу;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ползите в ту сторону – откуда пришли, ведь лед здесь уже проверен на прочность;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59C9157-6E4A-41B4-142D-522C8301F1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6600FF"/>
                </a:solidFill>
              </a:rPr>
              <a:t>Если быстро выбраться из воды не удалось</a:t>
            </a:r>
            <a:r>
              <a:rPr lang="ru-RU" altLang="ru-RU" sz="4000">
                <a:solidFill>
                  <a:srgbClr val="6600FF"/>
                </a:solidFill>
              </a:rPr>
              <a:t>.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AFE45DF-B35D-926E-C90E-10FD13C74E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/>
              <a:t>   </a:t>
            </a:r>
            <a:r>
              <a:rPr lang="ru-RU" altLang="ru-RU" sz="2800">
                <a:solidFill>
                  <a:srgbClr val="800000"/>
                </a:solidFill>
              </a:rPr>
              <a:t>Следует помнить, что удерживая себя на поверхности воды, необходимо стараться затрачивать на это минимум физических усилий. Одна из причин быстрого понижения температуры тела - перемещение прилежащего к телу подогретого им слоя воды и замена его новым, холодным. Кроме того, при движениях нарушается дополнительная изоляция, создаваемая водой, пропитавшей одежду.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>
            <a:extLst>
              <a:ext uri="{FF2B5EF4-FFF2-40B4-BE49-F238E27FC236}">
                <a16:creationId xmlns:a16="http://schemas.microsoft.com/office/drawing/2014/main" id="{7F03E712-FCEF-7A25-EE5B-FF0CF542296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00125" y="428625"/>
            <a:ext cx="7488238" cy="4681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z-Cyrl-A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 panose="020B0604020202020204" pitchFamily="34" charset="0"/>
              </a:rPr>
              <a:t>ПРАВИЛА ПОВЕДЕНИЯ</a:t>
            </a:r>
          </a:p>
          <a:p>
            <a:pPr algn="ctr"/>
            <a:r>
              <a:rPr lang="az-Cyrl-A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 panose="020B0604020202020204" pitchFamily="34" charset="0"/>
              </a:rPr>
              <a:t>И МЕРЫ БЕЗОПАСНОСТИ</a:t>
            </a:r>
          </a:p>
          <a:p>
            <a:pPr algn="ctr"/>
            <a:r>
              <a:rPr lang="az-Cyrl-A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 panose="020B0604020202020204" pitchFamily="34" charset="0"/>
              </a:rPr>
              <a:t>НА ВОДЕ</a:t>
            </a:r>
          </a:p>
          <a:p>
            <a:pPr algn="ctr"/>
            <a:r>
              <a:rPr lang="az-Cyrl-A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 panose="020B0604020202020204" pitchFamily="34" charset="0"/>
              </a:rPr>
              <a:t>И НА ЛЬДУ </a:t>
            </a:r>
          </a:p>
          <a:p>
            <a:pPr algn="ctr"/>
            <a:r>
              <a:rPr lang="az-Cyrl-A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 panose="020B0604020202020204" pitchFamily="34" charset="0"/>
              </a:rPr>
              <a:t>В ОСЕННЕ-ЗИМНЕЕ </a:t>
            </a:r>
          </a:p>
          <a:p>
            <a:pPr algn="ctr"/>
            <a:r>
              <a:rPr lang="az-Cyrl-A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 panose="020B0604020202020204" pitchFamily="34" charset="0"/>
              </a:rPr>
              <a:t>ВРЕМЯ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cs typeface="Arial" panose="020B0604020202020204" pitchFamily="34" charset="0"/>
            </a:endParaRP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F3AEED61-4803-9478-4C7B-CBBC8D834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3613" y="5929313"/>
            <a:ext cx="49482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Минская городская организация ОСВОД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>
            <a:extLst>
              <a:ext uri="{FF2B5EF4-FFF2-40B4-BE49-F238E27FC236}">
                <a16:creationId xmlns:a16="http://schemas.microsoft.com/office/drawing/2014/main" id="{6930F4FC-914F-86B2-22AB-8B7261E68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75" y="152400"/>
            <a:ext cx="807085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C8261A0F-FA42-8A9E-5DB2-05284C7D55A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260350"/>
            <a:ext cx="4316412" cy="64087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/>
              <a:t>     </a:t>
            </a:r>
            <a:r>
              <a:rPr lang="ru-RU" altLang="ru-RU" sz="2000" b="1">
                <a:solidFill>
                  <a:srgbClr val="800000"/>
                </a:solidFill>
              </a:rPr>
              <a:t>Если все же несчастье случилось, вы не заметили проруби, лунки или попали на тонкий лед, прежде всего не поддавайтесь панике, преодолейте в себе страх перед водной стихией. Обычно люди зимой тепло одеты, и в воде одежда быстро намокает и тянет провалившегося на дно. Как это ни трудно, первое, что должен сделать пострадавший - попытаться освободиться от верхней одежды и обуви, а затем самостоятельно попробовать выбраться из провала на твердый лед. При этом надо действовать быстро и решительно, стараясь сохранить спокойствие. </a:t>
            </a:r>
          </a:p>
        </p:txBody>
      </p:sp>
      <p:pic>
        <p:nvPicPr>
          <p:cNvPr id="25608" name="Picture 8" descr="10">
            <a:extLst>
              <a:ext uri="{FF2B5EF4-FFF2-40B4-BE49-F238E27FC236}">
                <a16:creationId xmlns:a16="http://schemas.microsoft.com/office/drawing/2014/main" id="{6EC05799-CB36-F3B0-1D7E-922BC46040C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363" y="1700213"/>
            <a:ext cx="3744912" cy="37449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85F76F1-94A2-AA2A-59C3-08904378C4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>
                <a:solidFill>
                  <a:srgbClr val="6600FF"/>
                </a:solidFill>
              </a:rPr>
              <a:t>Если нужна Ваша помощь:</a:t>
            </a:r>
            <a:r>
              <a:rPr lang="ru-RU" altLang="ru-RU"/>
              <a:t>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2504496C-F0DB-F917-037D-48C91AAC513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Вооружитесь любой длинной палкой, доскою, шестом или веревкою. Можно связать воедино шарфы, ремни или одежду. </a:t>
            </a:r>
          </a:p>
          <a:p>
            <a:pPr eaLnBrk="1" hangingPunct="1">
              <a:lnSpc>
                <a:spcPct val="80000"/>
              </a:lnSpc>
            </a:pPr>
            <a:endParaRPr lang="ru-RU" altLang="ru-RU" sz="2400">
              <a:solidFill>
                <a:srgbClr val="8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Следует ползком, широко расставляя при этом руки и ноги и толкая перед собою спасательные средства, осторожно двигаться по направлению к полынье. </a:t>
            </a:r>
          </a:p>
        </p:txBody>
      </p:sp>
      <p:pic>
        <p:nvPicPr>
          <p:cNvPr id="29703" name="Picture 7" descr="неизвестное фото 011">
            <a:extLst>
              <a:ext uri="{FF2B5EF4-FFF2-40B4-BE49-F238E27FC236}">
                <a16:creationId xmlns:a16="http://schemas.microsoft.com/office/drawing/2014/main" id="{210009BB-6F24-7111-CA4A-A53FB90E2D7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clrChange>
              <a:clrFrom>
                <a:srgbClr val="EFEEF0"/>
              </a:clrFrom>
              <a:clrTo>
                <a:srgbClr val="EFEE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2133600"/>
            <a:ext cx="4354513" cy="26574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>
            <a:extLst>
              <a:ext uri="{FF2B5EF4-FFF2-40B4-BE49-F238E27FC236}">
                <a16:creationId xmlns:a16="http://schemas.microsoft.com/office/drawing/2014/main" id="{F7F77B43-97CF-804F-BB7D-ED1F62BC24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Остановитесь от находящегося в воде человека в нескольких метрах,  бросьте ему веревку, край одежды, подайте палку или шест. </a:t>
            </a:r>
          </a:p>
          <a:p>
            <a:pPr eaLnBrk="1" hangingPunct="1">
              <a:lnSpc>
                <a:spcPct val="90000"/>
              </a:lnSpc>
            </a:pPr>
            <a:endParaRPr lang="ru-RU" altLang="ru-RU" sz="2400">
              <a:solidFill>
                <a:srgbClr val="8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Подавать  пострадавшему руку небезопасно, так как, приближаясь к полынье, вы увеличите нагрузку на лед и не только не поможете, но и сами рискуете провалиться. </a:t>
            </a:r>
          </a:p>
          <a:p>
            <a:pPr eaLnBrk="1" hangingPunct="1">
              <a:lnSpc>
                <a:spcPct val="90000"/>
              </a:lnSpc>
            </a:pPr>
            <a:endParaRPr lang="ru-RU" altLang="ru-RU" sz="2400">
              <a:solidFill>
                <a:srgbClr val="8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Осторожно вытащите пострадавшего на лед, и вместе ползком выбирайтесь из опасной зоны. </a:t>
            </a:r>
          </a:p>
          <a:p>
            <a:pPr eaLnBrk="1" hangingPunct="1">
              <a:lnSpc>
                <a:spcPct val="90000"/>
              </a:lnSpc>
            </a:pPr>
            <a:endParaRPr lang="ru-RU" altLang="ru-RU" sz="2400">
              <a:solidFill>
                <a:srgbClr val="8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 Без резких движений отползайте в ту сторону, откуда пришли. 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>
                <a:solidFill>
                  <a:srgbClr val="800000"/>
                </a:solidFill>
              </a:rPr>
              <a:t>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>
            <a:extLst>
              <a:ext uri="{FF2B5EF4-FFF2-40B4-BE49-F238E27FC236}">
                <a16:creationId xmlns:a16="http://schemas.microsoft.com/office/drawing/2014/main" id="{3ECC3172-2F21-D4B3-206A-B6286DB8391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333375"/>
            <a:ext cx="4100512" cy="61198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/>
              <a:t>    </a:t>
            </a:r>
            <a:r>
              <a:rPr lang="ru-RU" altLang="ru-RU" sz="2800">
                <a:solidFill>
                  <a:srgbClr val="800000"/>
                </a:solidFill>
              </a:rPr>
              <a:t>В экстренных случаях для оказания помощи утопающему могут быть использованы подручные средства: бревна, доски, шесты, щиты, веревки, лыжи, санки, брючные ремни, шарфы и др.</a:t>
            </a:r>
          </a:p>
        </p:txBody>
      </p:sp>
      <p:pic>
        <p:nvPicPr>
          <p:cNvPr id="36870" name="Picture 6" descr="неизвестное фото 010">
            <a:extLst>
              <a:ext uri="{FF2B5EF4-FFF2-40B4-BE49-F238E27FC236}">
                <a16:creationId xmlns:a16="http://schemas.microsoft.com/office/drawing/2014/main" id="{FEF19680-7EFD-E278-6DAB-30CFEC37A91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844675"/>
            <a:ext cx="4038600" cy="29527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3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7D290CE-6906-4132-FB56-DCDAA5A5D9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6600FF"/>
                </a:solidFill>
              </a:rPr>
              <a:t>Отогревание пострадавшего.</a:t>
            </a:r>
            <a:r>
              <a:rPr lang="ru-RU" altLang="ru-RU" sz="4000">
                <a:solidFill>
                  <a:srgbClr val="6600FF"/>
                </a:solidFill>
              </a:rPr>
              <a:t> </a:t>
            </a:r>
            <a:r>
              <a:rPr lang="ru-RU" altLang="ru-RU" sz="4000"/>
              <a:t> 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8EE2EDA3-DA61-AA0B-5369-99ABFDCEC6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2800">
                <a:solidFill>
                  <a:srgbClr val="800000"/>
                </a:solidFill>
              </a:rPr>
              <a:t>Пострадавшего надо укрыть в месте, защищенном от ветра, хорошо укутать в любую имеющуюся одежду, одеяло. </a:t>
            </a:r>
          </a:p>
          <a:p>
            <a:pPr eaLnBrk="1" hangingPunct="1"/>
            <a:r>
              <a:rPr lang="ru-RU" altLang="ru-RU" sz="2800">
                <a:solidFill>
                  <a:srgbClr val="800000"/>
                </a:solidFill>
              </a:rPr>
              <a:t> Если он в сознании, напоить горячим чаем, кофе. Очень эффективны грелки, бутылки, фляги, заполненные горячей водой. Их   прикладывают к боковым поверхностям грудной клетки, к голове, под мышки.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59F34F1C-E730-69C8-8D9F-853C32327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435975" cy="1417638"/>
          </a:xfrm>
        </p:spPr>
        <p:txBody>
          <a:bodyPr/>
          <a:lstStyle/>
          <a:p>
            <a:pPr eaLnBrk="1" hangingPunct="1"/>
            <a:r>
              <a:rPr lang="ru-RU" altLang="ru-RU" sz="2800" b="1">
                <a:solidFill>
                  <a:srgbClr val="6600FF"/>
                </a:solidFill>
              </a:rPr>
              <a:t>Если вы отправились на зимнюю рыбалку, необходимо соблюдать  следующие правила:</a:t>
            </a:r>
            <a:r>
              <a:rPr lang="ru-RU" altLang="ru-RU" sz="2800">
                <a:solidFill>
                  <a:srgbClr val="6600FF"/>
                </a:solidFill>
              </a:rPr>
              <a:t> </a:t>
            </a:r>
            <a:r>
              <a:rPr lang="ru-RU" altLang="ru-RU" sz="4000"/>
              <a:t> 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CC0A2E01-4D58-08B0-7C76-7E3D1C7A63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800">
                <a:solidFill>
                  <a:srgbClr val="800000"/>
                </a:solidFill>
              </a:rPr>
              <a:t>Необходимо хорошо знать водоем, избранный для рыбалки, для того, чтобы помнить, где на нем глубина не выше роста человека или где с глубокого места можно быстро выйти на отмель, идущую к берегу.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800">
                <a:solidFill>
                  <a:srgbClr val="800000"/>
                </a:solidFill>
              </a:rPr>
              <a:t>Необходимо знать об условиях образования и свойствах льда в различные периоды зимы, различать приметы опасного льда, знать меры предосторожности и постоянно их соблюдать.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800">
                <a:solidFill>
                  <a:srgbClr val="800000"/>
                </a:solidFill>
              </a:rPr>
              <a:t>Определите с берега маршрут движения.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>
            <a:extLst>
              <a:ext uri="{FF2B5EF4-FFF2-40B4-BE49-F238E27FC236}">
                <a16:creationId xmlns:a16="http://schemas.microsoft.com/office/drawing/2014/main" id="{C5B7FBBA-C9C6-5E3B-7E62-1BCEFE17F8A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404813"/>
            <a:ext cx="4038600" cy="5976937"/>
          </a:xfrm>
        </p:spPr>
        <p:txBody>
          <a:bodyPr/>
          <a:lstStyle/>
          <a:p>
            <a:pPr marL="609600" indent="-609600" eaLnBrk="1" hangingPunct="1"/>
            <a:r>
              <a:rPr lang="ru-RU" altLang="ru-RU" sz="2400">
                <a:solidFill>
                  <a:srgbClr val="800000"/>
                </a:solidFill>
              </a:rPr>
              <a:t>Осторожно спускайтесь с берега: лед может неплотно соединяться с сушей; могут быть трещины; подо льдом может быть воздух.</a:t>
            </a:r>
          </a:p>
          <a:p>
            <a:pPr marL="609600" indent="-609600" eaLnBrk="1" hangingPunct="1"/>
            <a:endParaRPr lang="ru-RU" altLang="ru-RU" sz="2400">
              <a:solidFill>
                <a:srgbClr val="800000"/>
              </a:solidFill>
            </a:endParaRPr>
          </a:p>
          <a:p>
            <a:pPr marL="609600" indent="-609600" eaLnBrk="1" hangingPunct="1"/>
            <a:r>
              <a:rPr lang="ru-RU" altLang="ru-RU" sz="2400">
                <a:solidFill>
                  <a:srgbClr val="800000"/>
                </a:solidFill>
              </a:rPr>
              <a:t>Не выходите на темные участки льда - они быстрее прогреваются на солнце и, естественно, быстрее тают. </a:t>
            </a:r>
          </a:p>
        </p:txBody>
      </p:sp>
      <p:pic>
        <p:nvPicPr>
          <p:cNvPr id="41993" name="Picture 9" descr="picture31465242">
            <a:extLst>
              <a:ext uri="{FF2B5EF4-FFF2-40B4-BE49-F238E27FC236}">
                <a16:creationId xmlns:a16="http://schemas.microsoft.com/office/drawing/2014/main" id="{A50C2B50-D4BB-EF36-F92F-A2846EF3E774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557338"/>
            <a:ext cx="4132262" cy="31035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1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>
            <a:extLst>
              <a:ext uri="{FF2B5EF4-FFF2-40B4-BE49-F238E27FC236}">
                <a16:creationId xmlns:a16="http://schemas.microsoft.com/office/drawing/2014/main" id="{6C20F384-81F5-62EE-9F37-E12A2EEC4B3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04813"/>
            <a:ext cx="4038600" cy="6119812"/>
          </a:xfrm>
        </p:spPr>
        <p:txBody>
          <a:bodyPr/>
          <a:lstStyle/>
          <a:p>
            <a:pPr marL="609600" indent="-609600" eaLnBrk="1" hangingPunct="1"/>
            <a:r>
              <a:rPr lang="ru-RU" altLang="ru-RU" sz="2800">
                <a:solidFill>
                  <a:srgbClr val="800000"/>
                </a:solidFill>
              </a:rPr>
              <a:t>Если вы идете группой, то расстояние между людьми  должно быть не меньше 5 метров. </a:t>
            </a:r>
          </a:p>
          <a:p>
            <a:pPr marL="609600" indent="-609600" eaLnBrk="1" hangingPunct="1"/>
            <a:endParaRPr lang="ru-RU" altLang="ru-RU" sz="2800">
              <a:solidFill>
                <a:srgbClr val="800000"/>
              </a:solidFill>
            </a:endParaRPr>
          </a:p>
          <a:p>
            <a:pPr marL="609600" indent="-609600" eaLnBrk="1" hangingPunct="1"/>
            <a:r>
              <a:rPr lang="ru-RU" altLang="ru-RU" sz="2800">
                <a:solidFill>
                  <a:srgbClr val="800000"/>
                </a:solidFill>
              </a:rPr>
              <a:t>Рюкзак повесьте на одно плечо, а еще лучше - волоките на веревке в 2-3 метрах сзади. </a:t>
            </a:r>
          </a:p>
        </p:txBody>
      </p:sp>
      <p:pic>
        <p:nvPicPr>
          <p:cNvPr id="43014" name="Picture 6" descr="вод">
            <a:extLst>
              <a:ext uri="{FF2B5EF4-FFF2-40B4-BE49-F238E27FC236}">
                <a16:creationId xmlns:a16="http://schemas.microsoft.com/office/drawing/2014/main" id="{90068876-D224-E666-C0D9-7DDC4303F1B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2060575"/>
            <a:ext cx="3529012" cy="2632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FCAF4FDF-E85D-C421-D4E1-93D7847E09F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60350"/>
            <a:ext cx="4038600" cy="63373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Не подходите к другим рыболовам ближе, чем на 3 метра.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altLang="ru-RU" sz="2400">
              <a:solidFill>
                <a:srgbClr val="800000"/>
              </a:solidFill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Не приближайтесь к тем местам, где во льду имеются вмерзшие коряги, водоросли, воздушные пузыри. 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altLang="ru-RU" sz="2400">
              <a:solidFill>
                <a:srgbClr val="800000"/>
              </a:solidFill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Не ходите рядом с трещиной или по участку льда, отделенному от основного массива несколькими трещинами. </a:t>
            </a:r>
          </a:p>
        </p:txBody>
      </p:sp>
      <p:pic>
        <p:nvPicPr>
          <p:cNvPr id="44038" name="Picture 6" descr="6">
            <a:extLst>
              <a:ext uri="{FF2B5EF4-FFF2-40B4-BE49-F238E27FC236}">
                <a16:creationId xmlns:a16="http://schemas.microsoft.com/office/drawing/2014/main" id="{5E231657-2CE2-B8FB-CC4B-2D5A44BD01A5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76825" y="573088"/>
            <a:ext cx="3527425" cy="2657475"/>
          </a:xfrm>
        </p:spPr>
      </p:pic>
      <p:pic>
        <p:nvPicPr>
          <p:cNvPr id="44043" name="Picture 11" descr="14054">
            <a:extLst>
              <a:ext uri="{FF2B5EF4-FFF2-40B4-BE49-F238E27FC236}">
                <a16:creationId xmlns:a16="http://schemas.microsoft.com/office/drawing/2014/main" id="{E37DCFB7-5DFA-5F62-A67A-9AB50857922A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76825" y="3441700"/>
            <a:ext cx="3024188" cy="30241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1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B51A20BA-CAA9-0F1E-11BB-4701C4C7BF2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60350"/>
            <a:ext cx="8642350" cy="35258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800"/>
              <a:t>     </a:t>
            </a:r>
            <a:r>
              <a:rPr lang="ru-RU" altLang="ru-RU" sz="1800" b="1">
                <a:solidFill>
                  <a:srgbClr val="800000"/>
                </a:solidFill>
              </a:rPr>
              <a:t>С наступлением первых заморозков, когда вода в реках, озерах, прудах и других водоемах покрывается льдом, начинается период ледостава. Нельзя забывать об опасности, которую таят в себе только что замерзшие водоемы. Первый лед только на вид кажется прочным, а на самом деле он тонкий, слабый и не выдерживает тяжести не только взрослого человека, но и ребенка. Поэтому не торопитесь выходить на тонкий лед водоемов. Необходимо подождать, когда лед под воздействием мороза станет толще и прочнее. Несоблюдение этого совета может привести к провалу на льду. К сожалению, помощь попавшим в беду на воде приходит иногда слишком поздно и происшествие заканчивается трагически. Чтобы этого не случилось, необходимо помнить, что выходить на лед опасно!!!</a:t>
            </a:r>
          </a:p>
        </p:txBody>
      </p:sp>
      <p:pic>
        <p:nvPicPr>
          <p:cNvPr id="7174" name="Рисунок 2" descr="http://www.serpuhov.ru/spaw/images/index/led_nara.jpg">
            <a:extLst>
              <a:ext uri="{FF2B5EF4-FFF2-40B4-BE49-F238E27FC236}">
                <a16:creationId xmlns:a16="http://schemas.microsoft.com/office/drawing/2014/main" id="{BA5759D2-637B-04F3-96C3-5221FDC4704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3841750"/>
            <a:ext cx="4248150" cy="29591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Rectangle 6">
            <a:extLst>
              <a:ext uri="{FF2B5EF4-FFF2-40B4-BE49-F238E27FC236}">
                <a16:creationId xmlns:a16="http://schemas.microsoft.com/office/drawing/2014/main" id="{F3B1A3B5-4D9D-4798-9A2F-05652129A6C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08050"/>
            <a:ext cx="4038600" cy="52181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 i="1"/>
              <a:t>    </a:t>
            </a:r>
            <a:r>
              <a:rPr lang="ru-RU" altLang="ru-RU" sz="2800" b="1" i="1">
                <a:solidFill>
                  <a:srgbClr val="800000"/>
                </a:solidFill>
              </a:rPr>
              <a:t>Будьте осторожны и помните: строгое выполнение правил поведения и мер безопасности на льду сохранит вашу жизнь!</a:t>
            </a:r>
          </a:p>
        </p:txBody>
      </p:sp>
      <p:pic>
        <p:nvPicPr>
          <p:cNvPr id="31753" name="Picture 9" descr="3089">
            <a:extLst>
              <a:ext uri="{FF2B5EF4-FFF2-40B4-BE49-F238E27FC236}">
                <a16:creationId xmlns:a16="http://schemas.microsoft.com/office/drawing/2014/main" id="{BFE428B7-D939-3478-99FF-9041F30250E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363" y="1557338"/>
            <a:ext cx="3455987" cy="345598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2DC7145B-50DC-3D71-3876-90B3FCE849A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3375"/>
            <a:ext cx="4038600" cy="61912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>
                <a:solidFill>
                  <a:srgbClr val="800000"/>
                </a:solidFill>
              </a:rPr>
              <a:t>	Следует опасаться мест, где лед запорошен снегом: под снегом лед нарастает медленнее. Иногда случается, что по всему водоему толщина открытого льда - 10 см, а под снегом всего 3 см.</a:t>
            </a:r>
          </a:p>
        </p:txBody>
      </p:sp>
      <p:pic>
        <p:nvPicPr>
          <p:cNvPr id="8198" name="Picture 6" descr="5">
            <a:extLst>
              <a:ext uri="{FF2B5EF4-FFF2-40B4-BE49-F238E27FC236}">
                <a16:creationId xmlns:a16="http://schemas.microsoft.com/office/drawing/2014/main" id="{EC7B2B4D-805F-CD30-1A78-CCDB79986F5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9700" y="1627188"/>
            <a:ext cx="3457575" cy="34575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D81CE70-A445-0006-8EF7-3B3374E198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>
                <a:solidFill>
                  <a:srgbClr val="6600FF"/>
                </a:solidFill>
              </a:rPr>
              <a:t>Это необходимо знать.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0037944-54F6-D182-80E3-968A748CDD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>
                <a:solidFill>
                  <a:srgbClr val="800000"/>
                </a:solidFill>
              </a:rPr>
              <a:t>Безопасным для человека считается лед толщиною не менее 7 сантиметров.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>
                <a:solidFill>
                  <a:srgbClr val="800000"/>
                </a:solidFill>
              </a:rPr>
              <a:t>Прочность льда можно определить визуально: лед голубого цвета – прочный, белого – прочность его в 2 раза меньше. Серый, матово-белый или с желтоватым оттенком лед обычно ноздреватый и пористый ненадежен. Такой лед обрушивается без предупреждающего потрескивания.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0" name="WordArt 6">
            <a:extLst>
              <a:ext uri="{FF2B5EF4-FFF2-40B4-BE49-F238E27FC236}">
                <a16:creationId xmlns:a16="http://schemas.microsoft.com/office/drawing/2014/main" id="{381DFB15-B1A3-8F56-A8B2-05AA78E0505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8175" y="2349500"/>
            <a:ext cx="5327650" cy="2159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z-Cyrl-AZ" sz="32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НЕОБХОДИМАЯ</a:t>
            </a:r>
          </a:p>
          <a:p>
            <a:pPr algn="ctr"/>
            <a:r>
              <a:rPr lang="az-Cyrl-AZ" sz="32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ТОЛЩИНА ЛЬДА</a:t>
            </a:r>
            <a:endParaRPr lang="en-US" sz="3200" i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66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>
            <a:extLst>
              <a:ext uri="{FF2B5EF4-FFF2-40B4-BE49-F238E27FC236}">
                <a16:creationId xmlns:a16="http://schemas.microsoft.com/office/drawing/2014/main" id="{59BF189F-3845-2C28-D3F2-323436A1923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620713"/>
            <a:ext cx="8229600" cy="2185987"/>
          </a:xfrm>
        </p:spPr>
        <p:txBody>
          <a:bodyPr/>
          <a:lstStyle/>
          <a:p>
            <a:pPr eaLnBrk="1" hangingPunct="1"/>
            <a:r>
              <a:rPr lang="ru-RU" altLang="ru-RU" sz="2800">
                <a:solidFill>
                  <a:srgbClr val="800000"/>
                </a:solidFill>
              </a:rPr>
              <a:t>Одиночный пешеход </a:t>
            </a:r>
            <a:r>
              <a:rPr lang="en-US" altLang="ru-RU" sz="2800">
                <a:solidFill>
                  <a:srgbClr val="800000"/>
                </a:solidFill>
              </a:rPr>
              <a:t>- </a:t>
            </a:r>
            <a:r>
              <a:rPr lang="ru-RU" altLang="ru-RU" sz="2800">
                <a:solidFill>
                  <a:srgbClr val="800000"/>
                </a:solidFill>
              </a:rPr>
              <a:t>не менее 7</a:t>
            </a:r>
            <a:r>
              <a:rPr lang="en-US" altLang="ru-RU" sz="2800">
                <a:solidFill>
                  <a:srgbClr val="800000"/>
                </a:solidFill>
              </a:rPr>
              <a:t> </a:t>
            </a:r>
            <a:r>
              <a:rPr lang="ru-RU" altLang="ru-RU" sz="2800">
                <a:solidFill>
                  <a:srgbClr val="800000"/>
                </a:solidFill>
              </a:rPr>
              <a:t>см.</a:t>
            </a:r>
          </a:p>
          <a:p>
            <a:pPr eaLnBrk="1" hangingPunct="1"/>
            <a:r>
              <a:rPr lang="ru-RU" altLang="ru-RU" sz="2800">
                <a:solidFill>
                  <a:srgbClr val="800000"/>
                </a:solidFill>
              </a:rPr>
              <a:t> Одиночный пешеход с грузом </a:t>
            </a:r>
            <a:r>
              <a:rPr lang="en-US" altLang="ru-RU" sz="2800">
                <a:solidFill>
                  <a:srgbClr val="800000"/>
                </a:solidFill>
              </a:rPr>
              <a:t>- </a:t>
            </a:r>
            <a:r>
              <a:rPr lang="ru-RU" altLang="ru-RU" sz="2800">
                <a:solidFill>
                  <a:srgbClr val="800000"/>
                </a:solidFill>
              </a:rPr>
              <a:t>не менее 10</a:t>
            </a:r>
            <a:r>
              <a:rPr lang="en-US" altLang="ru-RU" sz="2800">
                <a:solidFill>
                  <a:srgbClr val="800000"/>
                </a:solidFill>
              </a:rPr>
              <a:t> </a:t>
            </a:r>
            <a:r>
              <a:rPr lang="ru-RU" altLang="ru-RU" sz="2800">
                <a:solidFill>
                  <a:srgbClr val="800000"/>
                </a:solidFill>
              </a:rPr>
              <a:t>см </a:t>
            </a:r>
          </a:p>
        </p:txBody>
      </p:sp>
      <p:pic>
        <p:nvPicPr>
          <p:cNvPr id="84998" name="Picture 6" descr="4">
            <a:extLst>
              <a:ext uri="{FF2B5EF4-FFF2-40B4-BE49-F238E27FC236}">
                <a16:creationId xmlns:a16="http://schemas.microsoft.com/office/drawing/2014/main" id="{52655948-149E-916A-41A6-B649D13A54D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3311525"/>
            <a:ext cx="3887787" cy="290353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42179B73-1093-406C-8860-7EB93617DAD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260350"/>
            <a:ext cx="4316412" cy="62642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b="1">
                <a:solidFill>
                  <a:srgbClr val="800000"/>
                </a:solidFill>
              </a:rPr>
              <a:t>Опасно ходить по льду, покрытому снегом (снег, выпавший на только что образовавшийся лед, помимо того, что маскирует полыньи, замедляет рост ледяного покрова).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>
                <a:solidFill>
                  <a:srgbClr val="800000"/>
                </a:solidFill>
              </a:rPr>
              <a:t>Лед более тонок на течении, особенно быстром, на глубоких и открытых для ветра местах;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>
                <a:solidFill>
                  <a:srgbClr val="800000"/>
                </a:solidFill>
              </a:rPr>
              <a:t>над тенистым и торфяным дном; 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>
                <a:solidFill>
                  <a:srgbClr val="800000"/>
                </a:solidFill>
              </a:rPr>
              <a:t>у болотистых берегов;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>
                <a:solidFill>
                  <a:srgbClr val="800000"/>
                </a:solidFill>
              </a:rPr>
              <a:t>в местах выхода подводных ключей; 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>
                <a:solidFill>
                  <a:srgbClr val="800000"/>
                </a:solidFill>
              </a:rPr>
              <a:t> под мостами; 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>
                <a:solidFill>
                  <a:srgbClr val="800000"/>
                </a:solidFill>
              </a:rPr>
              <a:t>в узких протоках;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>
                <a:solidFill>
                  <a:srgbClr val="800000"/>
                </a:solidFill>
              </a:rPr>
              <a:t>вблизи мест сброса в водоемы теплых и горячих вод промышленных и коммунальных предприятий. </a:t>
            </a:r>
          </a:p>
          <a:p>
            <a:pPr eaLnBrk="1" hangingPunct="1">
              <a:lnSpc>
                <a:spcPct val="80000"/>
              </a:lnSpc>
            </a:pPr>
            <a:endParaRPr lang="ru-RU" altLang="ru-RU" sz="2000" b="1">
              <a:solidFill>
                <a:srgbClr val="800000"/>
              </a:solidFill>
            </a:endParaRPr>
          </a:p>
        </p:txBody>
      </p:sp>
      <p:pic>
        <p:nvPicPr>
          <p:cNvPr id="14342" name="Picture 6" descr="17007">
            <a:extLst>
              <a:ext uri="{FF2B5EF4-FFF2-40B4-BE49-F238E27FC236}">
                <a16:creationId xmlns:a16="http://schemas.microsoft.com/office/drawing/2014/main" id="{0DC361C4-9BA8-8A38-FFAE-283213B347A0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9700" y="620713"/>
            <a:ext cx="1524000" cy="1524000"/>
          </a:xfrm>
        </p:spPr>
      </p:pic>
      <p:pic>
        <p:nvPicPr>
          <p:cNvPr id="14343" name="Picture 7" descr="3313">
            <a:extLst>
              <a:ext uri="{FF2B5EF4-FFF2-40B4-BE49-F238E27FC236}">
                <a16:creationId xmlns:a16="http://schemas.microsoft.com/office/drawing/2014/main" id="{AB93F40F-893B-B0A8-2082-C13DA20C9655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64388" y="836613"/>
            <a:ext cx="1428750" cy="1428750"/>
          </a:xfrm>
          <a:noFill/>
        </p:spPr>
      </p:pic>
      <p:pic>
        <p:nvPicPr>
          <p:cNvPr id="14346" name="Picture 10" descr="5158">
            <a:extLst>
              <a:ext uri="{FF2B5EF4-FFF2-40B4-BE49-F238E27FC236}">
                <a16:creationId xmlns:a16="http://schemas.microsoft.com/office/drawing/2014/main" id="{B4947A77-AAF5-945D-47B4-2D1994745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420938"/>
            <a:ext cx="1728788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7" name="Picture 11" descr="981">
            <a:extLst>
              <a:ext uri="{FF2B5EF4-FFF2-40B4-BE49-F238E27FC236}">
                <a16:creationId xmlns:a16="http://schemas.microsoft.com/office/drawing/2014/main" id="{0D9B0A6D-F9B7-D63B-44C3-D318E1D5F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852738"/>
            <a:ext cx="1528763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8" name="Picture 12" descr="17">
            <a:extLst>
              <a:ext uri="{FF2B5EF4-FFF2-40B4-BE49-F238E27FC236}">
                <a16:creationId xmlns:a16="http://schemas.microsoft.com/office/drawing/2014/main" id="{15A41ABC-9C33-EAEB-01C8-B8CCBA9DE9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508500"/>
            <a:ext cx="2808288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ABFD4112-5C85-8182-AE11-A2A9DD11A28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0"/>
            <a:ext cx="40386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В местах, где растет камыш, тростник и другие водные растения лед более тонкий.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Лед в нижнем бьефе плотины, где даже в сильные морозы кратковременные попуски воды из водохранилища способны источить лед и образовать в нем опасные промоины.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>
                <a:solidFill>
                  <a:srgbClr val="800000"/>
                </a:solidFill>
              </a:rPr>
              <a:t>Если температура воздуха выше 0 градусов держится более трех дней, то прочность льда снижается на 25%.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2400">
              <a:solidFill>
                <a:srgbClr val="800000"/>
              </a:solidFill>
            </a:endParaRPr>
          </a:p>
        </p:txBody>
      </p:sp>
      <p:pic>
        <p:nvPicPr>
          <p:cNvPr id="15366" name="Picture 6" descr="9">
            <a:extLst>
              <a:ext uri="{FF2B5EF4-FFF2-40B4-BE49-F238E27FC236}">
                <a16:creationId xmlns:a16="http://schemas.microsoft.com/office/drawing/2014/main" id="{A572E2A6-8C83-9F3E-11EE-57EF32845B50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35600" y="549275"/>
            <a:ext cx="2781300" cy="2224088"/>
          </a:xfrm>
        </p:spPr>
      </p:pic>
      <p:pic>
        <p:nvPicPr>
          <p:cNvPr id="15370" name="Picture 10" descr="1223844">
            <a:extLst>
              <a:ext uri="{FF2B5EF4-FFF2-40B4-BE49-F238E27FC236}">
                <a16:creationId xmlns:a16="http://schemas.microsoft.com/office/drawing/2014/main" id="{BB977769-F98B-9607-F6DD-0751289A43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3284538"/>
            <a:ext cx="3765550" cy="282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9" dur="1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Words>1362</Words>
  <Application>Microsoft Office PowerPoint</Application>
  <PresentationFormat>Экран (4:3)</PresentationFormat>
  <Paragraphs>85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Это необходимо знать.</vt:lpstr>
      <vt:lpstr>Презентация PowerPoint</vt:lpstr>
      <vt:lpstr>Презентация PowerPoint</vt:lpstr>
      <vt:lpstr>Презентация PowerPoint</vt:lpstr>
      <vt:lpstr>Презентация PowerPoint</vt:lpstr>
      <vt:lpstr>Категорически запрещается: </vt:lpstr>
      <vt:lpstr>Правила поведения на льду.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Что делать, если вы провалились в холодную воду:  </vt:lpstr>
      <vt:lpstr>Если быстро выбраться из воды не удалось.</vt:lpstr>
      <vt:lpstr>Презентация PowerPoint</vt:lpstr>
      <vt:lpstr>Презентация PowerPoint</vt:lpstr>
      <vt:lpstr>Если нужна Ваша помощь: </vt:lpstr>
      <vt:lpstr>Презентация PowerPoint</vt:lpstr>
      <vt:lpstr>Презентация PowerPoint</vt:lpstr>
      <vt:lpstr>Отогревание пострадавшего.  </vt:lpstr>
      <vt:lpstr>Если вы отправились на зимнюю рыбалку, необходимо соблюдать  следующие правила: 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Прочность льда </dc:title>
  <dc:creator>MICHAEL</dc:creator>
  <cp:lastModifiedBy>Олег Пересятник</cp:lastModifiedBy>
  <cp:revision>27</cp:revision>
  <dcterms:created xsi:type="dcterms:W3CDTF">2008-12-04T15:18:26Z</dcterms:created>
  <dcterms:modified xsi:type="dcterms:W3CDTF">2022-11-15T05:26:12Z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0008007a0d000000000001024140</vt:lpwstr>
  </property>
</Properties>
</file>