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7" r:id="rId2"/>
    <p:sldId id="259" r:id="rId3"/>
    <p:sldId id="258" r:id="rId4"/>
    <p:sldId id="295" r:id="rId5"/>
    <p:sldId id="298" r:id="rId6"/>
    <p:sldId id="299" r:id="rId7"/>
    <p:sldId id="300" r:id="rId8"/>
    <p:sldId id="301" r:id="rId9"/>
    <p:sldId id="265" r:id="rId10"/>
    <p:sldId id="280" r:id="rId11"/>
    <p:sldId id="302" r:id="rId12"/>
    <p:sldId id="303" r:id="rId13"/>
    <p:sldId id="281" r:id="rId14"/>
    <p:sldId id="304" r:id="rId15"/>
    <p:sldId id="305" r:id="rId16"/>
    <p:sldId id="306" r:id="rId17"/>
    <p:sldId id="283" r:id="rId18"/>
    <p:sldId id="307" r:id="rId19"/>
    <p:sldId id="271" r:id="rId20"/>
    <p:sldId id="284" r:id="rId21"/>
    <p:sldId id="308" r:id="rId22"/>
    <p:sldId id="309" r:id="rId23"/>
    <p:sldId id="310" r:id="rId24"/>
    <p:sldId id="311" r:id="rId25"/>
    <p:sldId id="285" r:id="rId26"/>
    <p:sldId id="312" r:id="rId27"/>
    <p:sldId id="313" r:id="rId28"/>
    <p:sldId id="296" r:id="rId29"/>
    <p:sldId id="314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F799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7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_PRESENTATIONS\SOL_instruments\About_company_\content\2016_RU\&#1048;&#1089;&#1090;&#1086;&#1088;&#1080;&#1103;\New%20Microsoft%20Excel%20Work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ru-RU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Диаграмма </a:t>
            </a: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распределения </a:t>
            </a:r>
            <a:r>
              <a:rPr lang="ru-RU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объемов продаж за период 1994-2015 гг.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Sheet1!$B$5:$B$9</c:f>
              <c:strCache>
                <c:ptCount val="5"/>
                <c:pt idx="0">
                  <c:v>Япония 40%</c:v>
                </c:pt>
                <c:pt idx="1">
                  <c:v>Россия и страны СНГ 30%</c:v>
                </c:pt>
                <c:pt idx="2">
                  <c:v>Китай 10%</c:v>
                </c:pt>
                <c:pt idx="3">
                  <c:v>Европейский союз 15%</c:v>
                </c:pt>
                <c:pt idx="4">
                  <c:v>Другие страны 5%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40</c:v>
                </c:pt>
                <c:pt idx="1">
                  <c:v>30</c:v>
                </c:pt>
                <c:pt idx="2">
                  <c:v>10</c:v>
                </c:pt>
                <c:pt idx="3">
                  <c:v>15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C-4DFA-988A-E2398CABA7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545023218251592"/>
          <c:y val="0.27978258398150258"/>
          <c:w val="0.38531899858671537"/>
          <c:h val="0.68588093859125399"/>
        </c:manualLayout>
      </c:layout>
      <c:overlay val="0"/>
      <c:txPr>
        <a:bodyPr/>
        <a:lstStyle/>
        <a:p>
          <a:pPr>
            <a:defRPr lang="en-US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D0D34-2C27-4B6E-A74A-694EE7CB785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BD8D2-F3E2-47DE-B241-BA0F44550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2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BD8D2-F3E2-47DE-B241-BA0F44550C2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2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9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6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9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9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5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4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8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91AB6-B591-430B-A467-E68E6F243E99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4BA8-E6DB-491D-B949-EF804F09E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7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_PRESENTATIONS\SOL_instruments\about_company_2013-2014\content\ru\jpg\SOL_instruments_company_201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936" y="1"/>
            <a:ext cx="96965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_PRESENTATIONS\SOL_instruments\about_company_2013\content\ru\jpg\SOL_instruments_company_2013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4"/>
            <a:ext cx="9162288" cy="6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PRESENTATIONS\SOL_instruments\About_company_2013-2015\content\2014_RU\2016\SOL_instruments_company_2014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3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7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PRESENTATIONS\SOL_instruments\About_company_2013-2015\content\2014_RU\2016\SOL_instruments_company_2014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_PRESENTATIONS\SOL_instruments\about_company_2013\content\ru\jpg\SOL_instruments_company_2013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4"/>
            <a:ext cx="9162288" cy="6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_PRESENTATIONS\SOL_instruments\About_company_2013-2015\content\2014_RU\2016\15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3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73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_PRESENTATIONS\SOL_instruments\About_company_2013-2015\content\2014_RU\2016\17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3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_PRESENTATIONS\SOL_instruments\About_company_2013-2015\content\2014_RU\2016\18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3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_PRESENTATIONS\SOL_instruments\about_company_2013\content\ru\jpg\SOL_instruments_company_2013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66460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435057" cy="23622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ESCORT SM</a:t>
            </a:r>
            <a:br>
              <a:rPr lang="en-US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OEM </a:t>
            </a:r>
            <a:r>
              <a:rPr lang="ru-RU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спектрофотометр</a:t>
            </a:r>
            <a:r>
              <a:rPr lang="en-US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для мониторинга процессов нанесения оптических покрытий</a:t>
            </a:r>
            <a:endParaRPr lang="en-US" sz="3400" dirty="0">
              <a:solidFill>
                <a:srgbClr val="F5822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56740"/>
            <a:ext cx="3951286" cy="201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95600" y="3276600"/>
            <a:ext cx="35051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PRECISE AND IN A MOMENT </a:t>
            </a:r>
            <a:endParaRPr lang="en-US" sz="1800" dirty="0">
              <a:solidFill>
                <a:srgbClr val="F5822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_PRESENTATIONS\SOL_instruments\about_company_2013\content\eng\jpg\SOL_instruments_company_2013_eng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4"/>
            <a:ext cx="9162288" cy="6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_PRESENTATIONS\SOL_instruments\about_company_2013-2014\content\ru\jpg\SOL_instruments_company_201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96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_PRESENTATIONS\SOL_instruments\about_company_2013\content\ru\jpg\SOL_instruments_company_2013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4"/>
            <a:ext cx="9162288" cy="6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162"/>
            <a:ext cx="4393721" cy="884238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ESCORT SM</a:t>
            </a:r>
            <a:endParaRPr lang="en-US" sz="5000" dirty="0">
              <a:solidFill>
                <a:srgbClr val="F582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772400" cy="3581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специализированный 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OEM </a:t>
            </a: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спектрофотометр </a:t>
            </a:r>
            <a:b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двумя измерительными каналами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широкополосным и </a:t>
            </a:r>
            <a:r>
              <a:rPr lang="ru-RU" sz="3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одноволновым</a:t>
            </a: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позволяющими одновременно проводить измерения коэффициента </a:t>
            </a:r>
            <a:r>
              <a:rPr lang="ru-RU" sz="3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ропускания 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(T) </a:t>
            </a: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или коэффициента отражения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процессе нанесения оптических покрытий в вакуумных установках различных типов.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5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98704"/>
            <a:ext cx="9166460" cy="6483096"/>
            <a:chOff x="0" y="228600"/>
            <a:chExt cx="9166460" cy="6483096"/>
          </a:xfrm>
        </p:grpSpPr>
        <p:pic>
          <p:nvPicPr>
            <p:cNvPr id="14338" name="Picture 2" descr="D:\_PRESENTATIONS\SOL_instruments\about_company_2013-2014\content\2014_RU\jpg\SOL_instruments_company_2013-2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"/>
              <a:ext cx="9166460" cy="648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4455182" y="2666999"/>
              <a:ext cx="4267170" cy="2766923"/>
              <a:chOff x="4455182" y="2666999"/>
              <a:chExt cx="4267170" cy="276692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5182" y="2666999"/>
                <a:ext cx="4267170" cy="2766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 descr="D:\_PRINT\SOL_INSTRUMENTS\broshure_A4_Escort_eng_2014\Фото\ESCORT_Alt+PrtSc++++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4531" y="2819400"/>
                <a:ext cx="3996069" cy="2444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392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_PRESENTATIONS\SOL_instruments\about_company_2013-2014\content\2014_RU\jpg не все слайды\SOL_instruments_company_2013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04"/>
            <a:ext cx="9166460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_PRESENTATIONS\SOL_instruments\about_company_2013-2014\content\2014_RU\jpg не все слайды\SOL_instruments_company_2013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0" y="222504"/>
            <a:ext cx="9166460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_PRESENTATIONS\SOL_instruments\about_company_2013\content\ru\jpg\SOL_instruments_company_2013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4"/>
            <a:ext cx="9162288" cy="64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_PRESENTATIONS\SOL_instruments\about_company_2013-2014\content\2014_RU\jpg не все слайды\SOL_instruments_company_2013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04"/>
            <a:ext cx="9166460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_PRESENTATIONS\SOL_instruments\About_company_2013-2014\content\2014_RU\jpg не все слайды\слайд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36"/>
            <a:ext cx="9094043" cy="63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PRESENTATIONS\SOL_instruments\About_company_2013-2014\content\2015_EN\фото_коллаж\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61162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_PRESENTATIONS\SOL_instruments\about_company_2013\content\ru\jpg\SOL_instruments_company_2013-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7655" r="8391" b="4128"/>
          <a:stretch/>
        </p:blipFill>
        <p:spPr bwMode="auto">
          <a:xfrm>
            <a:off x="0" y="658739"/>
            <a:ext cx="9067800" cy="60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126" y="457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r>
              <a:rPr lang="ru-RU" sz="2400" b="1" dirty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58220"/>
                </a:solidFill>
                <a:latin typeface="Arial" pitchFamily="34" charset="0"/>
                <a:cs typeface="Arial" pitchFamily="34" charset="0"/>
              </a:rPr>
              <a:t>ПОКУПАТЕЛЕЙ</a:t>
            </a:r>
            <a:endParaRPr lang="en-US" sz="2400" b="1" dirty="0">
              <a:solidFill>
                <a:srgbClr val="F582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7800" y="4495800"/>
            <a:ext cx="38100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517514"/>
              </p:ext>
            </p:extLst>
          </p:nvPr>
        </p:nvGraphicFramePr>
        <p:xfrm>
          <a:off x="5029200" y="4267200"/>
          <a:ext cx="4038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D:\_PRESENTATIONS\SOL_instruments\about_company_2013\content\ru\jpg\SOL_instruments_company_2013-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0" b="82241"/>
          <a:stretch/>
        </p:blipFill>
        <p:spPr bwMode="auto">
          <a:xfrm>
            <a:off x="7010400" y="25027"/>
            <a:ext cx="1913094" cy="11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_PRESENTATIONS\SOL_instruments\About_company_\content\2016_RU\История\History_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00" y="152400"/>
            <a:ext cx="9349700" cy="66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_PRESENTATIONS\SOL_instruments\about_company_2013\content\ru\jpg\SOL_instruments_company_2013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53531" cy="64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PRESENTATIONS\SOL_instruments\About_company_\content\2016_RU\История\2History_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328690" cy="66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3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_PRESENTATIONS\SOL_instruments\about_company_2013-2014\content\ru\jpg\SOL_instruments_company_2014-5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99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81000"/>
            <a:ext cx="208597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PRESENTATIONS\SOL_instruments\About_company_2013-2014\content\2014_RU\SOL_instruments_company_2014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99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_PRESENTATIONS\SOL_instruments\about_company_2013-2014\content\ru\jpg\SOL_instruments_company_2013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96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PRESENTATIONS\SOL_instruments\About_company_\content\2016_RU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46778" cy="65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PRESENTATIONS\SOL_instruments\About_company_2013-2015\content\2014_RU\2016\confotec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3" y="0"/>
            <a:ext cx="9169183" cy="64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24</Words>
  <Application>Microsoft Office PowerPoint</Application>
  <PresentationFormat>Экран (4:3)</PresentationFormat>
  <Paragraphs>7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ESCORT SM OEM спектрофотометр для мониторинга процессов нанесения оптических покрытий</vt:lpstr>
      <vt:lpstr>Презентация PowerPoint</vt:lpstr>
      <vt:lpstr>Презентация PowerPoint</vt:lpstr>
      <vt:lpstr>ESCORT SM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</dc:creator>
  <cp:lastModifiedBy>Е. В. Метлицкая</cp:lastModifiedBy>
  <cp:revision>75</cp:revision>
  <dcterms:created xsi:type="dcterms:W3CDTF">2014-04-16T10:58:23Z</dcterms:created>
  <dcterms:modified xsi:type="dcterms:W3CDTF">2018-08-07T09:30:56Z</dcterms:modified>
</cp:coreProperties>
</file>